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66" r:id="rId4"/>
    <p:sldId id="260" r:id="rId5"/>
    <p:sldId id="261" r:id="rId6"/>
    <p:sldId id="267" r:id="rId7"/>
    <p:sldId id="263" r:id="rId8"/>
    <p:sldId id="262" r:id="rId9"/>
    <p:sldId id="257" r:id="rId10"/>
    <p:sldId id="259"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0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1158F3-B7F4-4D92-9311-A9D18B555E94}" type="datetimeFigureOut">
              <a:rPr lang="en-US" smtClean="0"/>
              <a:t>12/14/2011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1D8F5C-2B79-4875-9ED8-023C7519D1C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1D8F5C-2B79-4875-9ED8-023C7519D1CC}"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5F4667-879A-4E8B-8A56-641902D07DDA}"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8A8374-F3B7-446F-9038-3147F1668985}" type="slidenum">
              <a:rPr lang="en-US" smtClean="0"/>
              <a:pPr/>
              <a:t>‹#›</a:t>
            </a:fld>
            <a:endParaRPr lang="en-US"/>
          </a:p>
        </p:txBody>
      </p:sp>
    </p:spTree>
  </p:cSld>
  <p:clrMapOvr>
    <a:masterClrMapping/>
  </p:clrMapOvr>
  <p:transition advClick="0" advTm="11000">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5F4667-879A-4E8B-8A56-641902D07DDA}" type="datetimeFigureOut">
              <a:rPr lang="en-US" smtClean="0"/>
              <a:pPr/>
              <a:t>12/14/2011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A8374-F3B7-446F-9038-3147F16689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11000">
    <p:pull dir="l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Users\BIGREDHOME\Music\iTunes\iTunes%20Media\Music\Jessica%20Andrews\Who%20I%20Am\06%20Who%20I%20Am.m4a"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1.jpeg"/><Relationship Id="rId3" Type="http://schemas.openxmlformats.org/officeDocument/2006/relationships/image" Target="../media/image23.jpeg"/><Relationship Id="rId7" Type="http://schemas.openxmlformats.org/officeDocument/2006/relationships/image" Target="../media/image26.jpeg"/><Relationship Id="rId12"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19.jpeg"/><Relationship Id="rId9" Type="http://schemas.openxmlformats.org/officeDocument/2006/relationships/image" Target="../media/image28.jpeg"/><Relationship Id="rId1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3" cstate="print"/>
          <a:stretch>
            <a:fillRect/>
          </a:stretch>
        </p:blipFill>
        <p:spPr>
          <a:xfrm>
            <a:off x="9126" y="0"/>
            <a:ext cx="9134874" cy="6858000"/>
          </a:xfrm>
          <a:prstGeom prst="rect">
            <a:avLst/>
          </a:prstGeom>
        </p:spPr>
      </p:pic>
      <p:pic>
        <p:nvPicPr>
          <p:cNvPr id="6" name="Picture 5" descr="history.jpg"/>
          <p:cNvPicPr>
            <a:picLocks noChangeAspect="1"/>
          </p:cNvPicPr>
          <p:nvPr/>
        </p:nvPicPr>
        <p:blipFill>
          <a:blip r:embed="rId4" cstate="print"/>
          <a:stretch>
            <a:fillRect/>
          </a:stretch>
        </p:blipFill>
        <p:spPr>
          <a:xfrm rot="20415700">
            <a:off x="205694" y="1382266"/>
            <a:ext cx="4086630" cy="2043315"/>
          </a:xfrm>
          <a:prstGeom prst="rect">
            <a:avLst/>
          </a:prstGeom>
          <a:ln>
            <a:noFill/>
          </a:ln>
          <a:effectLst>
            <a:softEdge rad="112500"/>
          </a:effectLst>
        </p:spPr>
      </p:pic>
      <p:sp>
        <p:nvSpPr>
          <p:cNvPr id="7" name="TextBox 6"/>
          <p:cNvSpPr txBox="1"/>
          <p:nvPr/>
        </p:nvSpPr>
        <p:spPr>
          <a:xfrm rot="20430613">
            <a:off x="355673" y="2476851"/>
            <a:ext cx="3034607" cy="369332"/>
          </a:xfrm>
          <a:prstGeom prst="rect">
            <a:avLst/>
          </a:prstGeom>
          <a:noFill/>
        </p:spPr>
        <p:txBody>
          <a:bodyPr wrap="square" rtlCol="0">
            <a:spAutoFit/>
          </a:bodyPr>
          <a:lstStyle/>
          <a:p>
            <a:r>
              <a:rPr lang="en-US" b="1" dirty="0" smtClean="0"/>
              <a:t>With Recipes and Traditions</a:t>
            </a:r>
            <a:endParaRPr lang="en-US" b="1" dirty="0"/>
          </a:p>
        </p:txBody>
      </p:sp>
      <p:sp>
        <p:nvSpPr>
          <p:cNvPr id="8" name="TextBox 7"/>
          <p:cNvSpPr txBox="1"/>
          <p:nvPr/>
        </p:nvSpPr>
        <p:spPr>
          <a:xfrm>
            <a:off x="3886200" y="3581400"/>
            <a:ext cx="4419600" cy="1569660"/>
          </a:xfrm>
          <a:prstGeom prst="rect">
            <a:avLst/>
          </a:prstGeom>
          <a:noFill/>
        </p:spPr>
        <p:txBody>
          <a:bodyPr wrap="square" rtlCol="0">
            <a:spAutoFit/>
          </a:bodyPr>
          <a:lstStyle/>
          <a:p>
            <a:r>
              <a:rPr lang="en-US" sz="2400" b="1" dirty="0" smtClean="0">
                <a:latin typeface="Papyrus" pitchFamily="66" charset="0"/>
              </a:rPr>
              <a:t>The following is a collection of family history through recipes, traditions, and artful expressions.  </a:t>
            </a:r>
            <a:endParaRPr lang="en-US" sz="2400" b="1" dirty="0">
              <a:latin typeface="Papyrus" pitchFamily="66" charset="0"/>
            </a:endParaRPr>
          </a:p>
        </p:txBody>
      </p:sp>
      <p:sp>
        <p:nvSpPr>
          <p:cNvPr id="9" name="TextBox 8"/>
          <p:cNvSpPr txBox="1"/>
          <p:nvPr/>
        </p:nvSpPr>
        <p:spPr>
          <a:xfrm>
            <a:off x="228600" y="5943600"/>
            <a:ext cx="3886200" cy="369332"/>
          </a:xfrm>
          <a:prstGeom prst="rect">
            <a:avLst/>
          </a:prstGeom>
          <a:noFill/>
        </p:spPr>
        <p:txBody>
          <a:bodyPr wrap="square" rtlCol="0">
            <a:spAutoFit/>
          </a:bodyPr>
          <a:lstStyle/>
          <a:p>
            <a:r>
              <a:rPr lang="en-US" b="1" dirty="0" smtClean="0">
                <a:latin typeface="Papyrus" pitchFamily="66" charset="0"/>
              </a:rPr>
              <a:t>By: Bobbi Jo (Exner)Williams</a:t>
            </a:r>
            <a:endParaRPr lang="en-US" b="1" dirty="0">
              <a:latin typeface="Papyrus" pitchFamily="66" charset="0"/>
            </a:endParaRPr>
          </a:p>
        </p:txBody>
      </p:sp>
      <p:pic>
        <p:nvPicPr>
          <p:cNvPr id="11" name="06 Who I Am.m4a">
            <a:hlinkClick r:id="" action="ppaction://media"/>
          </p:cNvPr>
          <p:cNvPicPr>
            <a:picLocks noRot="1" noChangeAspect="1"/>
          </p:cNvPicPr>
          <p:nvPr>
            <a:audioFile r:link="rId1"/>
          </p:nvPr>
        </p:nvPicPr>
        <p:blipFill>
          <a:blip r:embed="rId5" cstate="print"/>
          <a:stretch>
            <a:fillRect/>
          </a:stretch>
        </p:blipFill>
        <p:spPr>
          <a:xfrm>
            <a:off x="533400" y="6324600"/>
            <a:ext cx="304800" cy="304800"/>
          </a:xfrm>
          <a:prstGeom prst="rect">
            <a:avLst/>
          </a:prstGeom>
        </p:spPr>
      </p:pic>
    </p:spTree>
  </p:cSld>
  <p:clrMapOvr>
    <a:masterClrMapping/>
  </p:clrMapOvr>
  <p:transition advClick="0" advTm="11000">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2" name="Title 1"/>
          <p:cNvSpPr>
            <a:spLocks noGrp="1"/>
          </p:cNvSpPr>
          <p:nvPr>
            <p:ph type="ctrTitle"/>
          </p:nvPr>
        </p:nvSpPr>
        <p:spPr>
          <a:xfrm>
            <a:off x="152400" y="76200"/>
            <a:ext cx="8229600" cy="1219199"/>
          </a:xfrm>
        </p:spPr>
        <p:txBody>
          <a:bodyPr>
            <a:normAutofit fontScale="90000"/>
          </a:bodyPr>
          <a:lstStyle/>
          <a:p>
            <a:r>
              <a:rPr lang="en-US" dirty="0" smtClean="0">
                <a:latin typeface="Papyrus" pitchFamily="66" charset="0"/>
              </a:rPr>
              <a:t>Nana(Miller) </a:t>
            </a:r>
            <a:r>
              <a:rPr lang="en-US" dirty="0" err="1" smtClean="0">
                <a:latin typeface="Papyrus" pitchFamily="66" charset="0"/>
              </a:rPr>
              <a:t>Exner’s</a:t>
            </a:r>
            <a:r>
              <a:rPr lang="en-US" dirty="0" smtClean="0">
                <a:latin typeface="Papyrus" pitchFamily="66" charset="0"/>
              </a:rPr>
              <a:t> Potato Candy</a:t>
            </a:r>
            <a:endParaRPr lang="en-US" dirty="0">
              <a:latin typeface="Papyrus" pitchFamily="66" charset="0"/>
            </a:endParaRPr>
          </a:p>
        </p:txBody>
      </p:sp>
      <p:sp>
        <p:nvSpPr>
          <p:cNvPr id="3" name="Subtitle 2"/>
          <p:cNvSpPr>
            <a:spLocks noGrp="1"/>
          </p:cNvSpPr>
          <p:nvPr>
            <p:ph type="subTitle" idx="1"/>
          </p:nvPr>
        </p:nvSpPr>
        <p:spPr>
          <a:xfrm>
            <a:off x="76200" y="1219200"/>
            <a:ext cx="4876800" cy="4419600"/>
          </a:xfrm>
        </p:spPr>
        <p:txBody>
          <a:bodyPr>
            <a:noAutofit/>
          </a:bodyPr>
          <a:lstStyle/>
          <a:p>
            <a:pPr algn="l"/>
            <a:r>
              <a:rPr lang="en-US" sz="1800" dirty="0" smtClean="0">
                <a:solidFill>
                  <a:schemeClr val="tx1"/>
                </a:solidFill>
                <a:latin typeface="Papyrus" pitchFamily="66" charset="0"/>
              </a:rPr>
              <a:t>2 (1 lb. each) boxes powdered sugar</a:t>
            </a:r>
          </a:p>
          <a:p>
            <a:pPr algn="l"/>
            <a:r>
              <a:rPr lang="en-US" sz="1800" dirty="0" smtClean="0">
                <a:solidFill>
                  <a:schemeClr val="tx1"/>
                </a:solidFill>
                <a:latin typeface="Papyrus" pitchFamily="66" charset="0"/>
              </a:rPr>
              <a:t>1/2 c. hot mashed potatoes, drained</a:t>
            </a:r>
          </a:p>
          <a:p>
            <a:pPr algn="l"/>
            <a:r>
              <a:rPr lang="en-US" sz="1800" dirty="0" smtClean="0">
                <a:solidFill>
                  <a:schemeClr val="tx1"/>
                </a:solidFill>
                <a:latin typeface="Papyrus" pitchFamily="66" charset="0"/>
              </a:rPr>
              <a:t>1 sm. jar crunchy peanut butter</a:t>
            </a:r>
          </a:p>
          <a:p>
            <a:pPr algn="l"/>
            <a:endParaRPr lang="en-US" sz="1800" dirty="0" smtClean="0">
              <a:solidFill>
                <a:schemeClr val="tx1"/>
              </a:solidFill>
              <a:latin typeface="Papyrus" pitchFamily="66" charset="0"/>
            </a:endParaRPr>
          </a:p>
          <a:p>
            <a:pPr algn="l"/>
            <a:r>
              <a:rPr lang="en-US" sz="1800" dirty="0" smtClean="0">
                <a:solidFill>
                  <a:schemeClr val="tx1"/>
                </a:solidFill>
                <a:latin typeface="Papyrus" pitchFamily="66" charset="0"/>
              </a:rPr>
              <a:t>Mix sifted sugar into potatoes a little at a time by hand. (Don't panic when potatoes liquefy as the first sugar is added. This is what it's supposed to do. Just keep adding sugar until it is pastry consistency.) Sprinkle wax paper with additional powdered sugar. Take baseball-sized ball of mixture and roll out like pastry. Spread with peanut butter and roll like a jelly roll. Wrap rolls in plastic wrap; chill and slice.</a:t>
            </a:r>
          </a:p>
          <a:p>
            <a:pPr algn="l"/>
            <a:r>
              <a:rPr lang="en-US" sz="1800" dirty="0" smtClean="0">
                <a:solidFill>
                  <a:schemeClr val="tx1"/>
                </a:solidFill>
                <a:latin typeface="Papyrus" pitchFamily="66" charset="0"/>
              </a:rPr>
              <a:t>Makes 2 rolls.</a:t>
            </a:r>
            <a:endParaRPr lang="en-US" sz="1800" dirty="0">
              <a:solidFill>
                <a:schemeClr val="tx1"/>
              </a:solidFill>
              <a:latin typeface="Papyrus" pitchFamily="66" charset="0"/>
            </a:endParaRPr>
          </a:p>
        </p:txBody>
      </p:sp>
      <p:pic>
        <p:nvPicPr>
          <p:cNvPr id="5" name="Picture 4" descr="Nana.jpg"/>
          <p:cNvPicPr>
            <a:picLocks noChangeAspect="1"/>
          </p:cNvPicPr>
          <p:nvPr/>
        </p:nvPicPr>
        <p:blipFill>
          <a:blip r:embed="rId3" cstate="print"/>
          <a:stretch>
            <a:fillRect/>
          </a:stretch>
        </p:blipFill>
        <p:spPr>
          <a:xfrm>
            <a:off x="6019800" y="838200"/>
            <a:ext cx="1737360" cy="2003509"/>
          </a:xfrm>
          <a:prstGeom prst="ellipse">
            <a:avLst/>
          </a:prstGeom>
          <a:ln>
            <a:noFill/>
          </a:ln>
          <a:effectLst>
            <a:softEdge rad="112500"/>
          </a:effectLst>
        </p:spPr>
      </p:pic>
      <p:sp>
        <p:nvSpPr>
          <p:cNvPr id="6" name="TextBox 5"/>
          <p:cNvSpPr txBox="1"/>
          <p:nvPr/>
        </p:nvSpPr>
        <p:spPr>
          <a:xfrm>
            <a:off x="5181600" y="2895600"/>
            <a:ext cx="3810000" cy="3416320"/>
          </a:xfrm>
          <a:prstGeom prst="rect">
            <a:avLst/>
          </a:prstGeom>
          <a:noFill/>
        </p:spPr>
        <p:txBody>
          <a:bodyPr wrap="square" rtlCol="0">
            <a:spAutoFit/>
          </a:bodyPr>
          <a:lstStyle/>
          <a:p>
            <a:r>
              <a:rPr lang="en-US" b="1" dirty="0" smtClean="0">
                <a:latin typeface="Papyrus" pitchFamily="66" charset="0"/>
              </a:rPr>
              <a:t>Anna Elizabeth Exner (1922-2004)</a:t>
            </a:r>
          </a:p>
          <a:p>
            <a:r>
              <a:rPr lang="en-US" dirty="0" smtClean="0">
                <a:latin typeface="Papyrus" pitchFamily="66" charset="0"/>
              </a:rPr>
              <a:t>~The potato candy recipe was passed down to her from her mother (Lizzie Miller).  I used to spend many hours making this with her.  She told me once that her mother got the recipe from her mother and that it was a celebratory food after the Great Potato Famine of 1845.  They were so happy to have the potatoes, that they came up with all sorts of creative foods from them.</a:t>
            </a:r>
            <a:endParaRPr lang="en-US" dirty="0">
              <a:latin typeface="Papyrus" pitchFamily="66" charset="0"/>
            </a:endParaRPr>
          </a:p>
        </p:txBody>
      </p:sp>
      <p:pic>
        <p:nvPicPr>
          <p:cNvPr id="7" name="Picture 6" descr="potato-candy-3.jpg"/>
          <p:cNvPicPr>
            <a:picLocks noChangeAspect="1"/>
          </p:cNvPicPr>
          <p:nvPr/>
        </p:nvPicPr>
        <p:blipFill>
          <a:blip r:embed="rId4" cstate="print"/>
          <a:stretch>
            <a:fillRect/>
          </a:stretch>
        </p:blipFill>
        <p:spPr>
          <a:xfrm>
            <a:off x="2895600" y="5334000"/>
            <a:ext cx="1752600" cy="1168400"/>
          </a:xfrm>
          <a:prstGeom prst="rect">
            <a:avLst/>
          </a:prstGeom>
        </p:spPr>
      </p:pic>
    </p:spTree>
  </p:cSld>
  <p:clrMapOvr>
    <a:masterClrMapping/>
  </p:clrMapOvr>
  <p:transition advClick="0" advTm="11000">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8" name="TextBox 7"/>
          <p:cNvSpPr txBox="1"/>
          <p:nvPr/>
        </p:nvSpPr>
        <p:spPr>
          <a:xfrm>
            <a:off x="152400" y="914400"/>
            <a:ext cx="8686800" cy="5447645"/>
          </a:xfrm>
          <a:prstGeom prst="rect">
            <a:avLst/>
          </a:prstGeom>
          <a:noFill/>
        </p:spPr>
        <p:txBody>
          <a:bodyPr wrap="square" rtlCol="0">
            <a:spAutoFit/>
          </a:bodyPr>
          <a:lstStyle/>
          <a:p>
            <a:endParaRPr lang="en-US" dirty="0" smtClean="0"/>
          </a:p>
          <a:p>
            <a:pPr>
              <a:buFont typeface="Arial" pitchFamily="34" charset="0"/>
              <a:buChar char="•"/>
            </a:pPr>
            <a:endParaRPr lang="en-US" dirty="0"/>
          </a:p>
          <a:p>
            <a:pPr>
              <a:buFont typeface="Arial" pitchFamily="34" charset="0"/>
              <a:buChar char="•"/>
            </a:pPr>
            <a:r>
              <a:rPr lang="en-US" dirty="0" smtClean="0"/>
              <a:t> </a:t>
            </a:r>
            <a:r>
              <a:rPr lang="en-US" sz="2400" b="1" dirty="0" smtClean="0">
                <a:latin typeface="Papyrus" pitchFamily="66" charset="0"/>
              </a:rPr>
              <a:t>My Great Grandfather was drafted after the Selective Service Act of 1917 was placed into affect during the start of WWI.  He served in the Army.</a:t>
            </a:r>
          </a:p>
          <a:p>
            <a:pPr>
              <a:buFont typeface="Arial" pitchFamily="34" charset="0"/>
              <a:buChar char="•"/>
            </a:pPr>
            <a:endParaRPr lang="en-US" sz="2400" b="1" dirty="0" smtClean="0">
              <a:latin typeface="Papyrus" pitchFamily="66" charset="0"/>
            </a:endParaRPr>
          </a:p>
          <a:p>
            <a:pPr>
              <a:buFont typeface="Arial" pitchFamily="34" charset="0"/>
              <a:buChar char="•"/>
            </a:pPr>
            <a:r>
              <a:rPr lang="en-US" sz="2400" b="1" dirty="0" smtClean="0">
                <a:latin typeface="Papyrus" pitchFamily="66" charset="0"/>
              </a:rPr>
              <a:t>My Father served in the US Navy for 9 years and was aboard the USS Enterprise during the Vietnam War when an explosion occurred and killed 27 of his closest comrades.</a:t>
            </a:r>
          </a:p>
          <a:p>
            <a:pPr>
              <a:buFont typeface="Arial" pitchFamily="34" charset="0"/>
              <a:buChar char="•"/>
            </a:pPr>
            <a:endParaRPr lang="en-US" sz="2400" b="1" dirty="0" smtClean="0">
              <a:latin typeface="Papyrus" pitchFamily="66" charset="0"/>
            </a:endParaRPr>
          </a:p>
          <a:p>
            <a:pPr>
              <a:buFont typeface="Arial" pitchFamily="34" charset="0"/>
              <a:buChar char="•"/>
            </a:pPr>
            <a:r>
              <a:rPr lang="en-US" sz="2400" b="1" dirty="0" smtClean="0">
                <a:latin typeface="Papyrus" pitchFamily="66" charset="0"/>
              </a:rPr>
              <a:t>6 of my uncles were also in the military during the Vietnam War era.</a:t>
            </a:r>
          </a:p>
          <a:p>
            <a:pPr>
              <a:buFont typeface="Arial" pitchFamily="34" charset="0"/>
              <a:buChar char="•"/>
            </a:pPr>
            <a:endParaRPr lang="en-US" sz="2400" b="1" dirty="0" smtClean="0">
              <a:latin typeface="Papyrus" pitchFamily="66" charset="0"/>
            </a:endParaRPr>
          </a:p>
          <a:p>
            <a:pPr>
              <a:buFont typeface="Arial" pitchFamily="34" charset="0"/>
              <a:buChar char="•"/>
            </a:pPr>
            <a:r>
              <a:rPr lang="en-US" sz="2400" b="1" dirty="0" smtClean="0">
                <a:latin typeface="Papyrus" pitchFamily="66" charset="0"/>
              </a:rPr>
              <a:t>My brother served in the US Navy for 4 years during the Gulf War.</a:t>
            </a:r>
            <a:endParaRPr lang="en-US" sz="2400" b="1" dirty="0">
              <a:latin typeface="Papyrus" pitchFamily="66" charset="0"/>
            </a:endParaRPr>
          </a:p>
        </p:txBody>
      </p:sp>
      <p:sp>
        <p:nvSpPr>
          <p:cNvPr id="9" name="TextBox 8"/>
          <p:cNvSpPr txBox="1"/>
          <p:nvPr/>
        </p:nvSpPr>
        <p:spPr>
          <a:xfrm>
            <a:off x="914400" y="228600"/>
            <a:ext cx="7467600" cy="584775"/>
          </a:xfrm>
          <a:prstGeom prst="rect">
            <a:avLst/>
          </a:prstGeom>
          <a:noFill/>
        </p:spPr>
        <p:txBody>
          <a:bodyPr wrap="square" rtlCol="0">
            <a:spAutoFit/>
          </a:bodyPr>
          <a:lstStyle/>
          <a:p>
            <a:r>
              <a:rPr lang="en-US" sz="3200" dirty="0" smtClean="0">
                <a:latin typeface="Papyrus" pitchFamily="66" charset="0"/>
              </a:rPr>
              <a:t>Connections to Historical Events</a:t>
            </a:r>
            <a:endParaRPr lang="en-US" sz="3200" dirty="0">
              <a:latin typeface="Papyrus" pitchFamily="66" charset="0"/>
            </a:endParaRPr>
          </a:p>
        </p:txBody>
      </p:sp>
      <p:pic>
        <p:nvPicPr>
          <p:cNvPr id="10" name="Picture 9" descr="draft II.jpg"/>
          <p:cNvPicPr>
            <a:picLocks noChangeAspect="1"/>
          </p:cNvPicPr>
          <p:nvPr/>
        </p:nvPicPr>
        <p:blipFill>
          <a:blip r:embed="rId3" cstate="print"/>
          <a:stretch>
            <a:fillRect/>
          </a:stretch>
        </p:blipFill>
        <p:spPr>
          <a:xfrm>
            <a:off x="762000" y="1143000"/>
            <a:ext cx="3238500" cy="4314825"/>
          </a:xfrm>
          <a:prstGeom prst="rect">
            <a:avLst/>
          </a:prstGeom>
        </p:spPr>
      </p:pic>
      <p:pic>
        <p:nvPicPr>
          <p:cNvPr id="11" name="Picture 10" descr="draft IIback.jpg"/>
          <p:cNvPicPr>
            <a:picLocks noChangeAspect="1"/>
          </p:cNvPicPr>
          <p:nvPr/>
        </p:nvPicPr>
        <p:blipFill>
          <a:blip r:embed="rId4" cstate="print"/>
          <a:stretch>
            <a:fillRect/>
          </a:stretch>
        </p:blipFill>
        <p:spPr>
          <a:xfrm>
            <a:off x="4876800" y="1219200"/>
            <a:ext cx="2971800" cy="4257675"/>
          </a:xfrm>
          <a:prstGeom prst="rect">
            <a:avLst/>
          </a:prstGeom>
        </p:spPr>
      </p:pic>
    </p:spTree>
  </p:cSld>
  <p:clrMapOvr>
    <a:masterClrMapping/>
  </p:clrMapOvr>
  <p:transition advClick="0" advTm="11000">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0" fill="hold"/>
                                        <p:tgtEl>
                                          <p:spTgt spid="10"/>
                                        </p:tgtEl>
                                        <p:attrNameLst>
                                          <p:attrName>ppt_x</p:attrName>
                                        </p:attrNameLst>
                                      </p:cBhvr>
                                      <p:tavLst>
                                        <p:tav tm="0">
                                          <p:val>
                                            <p:strVal val="#ppt_x"/>
                                          </p:val>
                                        </p:tav>
                                        <p:tav tm="100000">
                                          <p:val>
                                            <p:strVal val="#ppt_x"/>
                                          </p:val>
                                        </p:tav>
                                      </p:tavLst>
                                    </p:anim>
                                    <p:anim calcmode="lin" valueType="num">
                                      <p:cBhvr additive="base">
                                        <p:cTn id="8" dur="5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0" fill="hold"/>
                                        <p:tgtEl>
                                          <p:spTgt spid="11"/>
                                        </p:tgtEl>
                                        <p:attrNameLst>
                                          <p:attrName>ppt_x</p:attrName>
                                        </p:attrNameLst>
                                      </p:cBhvr>
                                      <p:tavLst>
                                        <p:tav tm="0">
                                          <p:val>
                                            <p:strVal val="#ppt_x"/>
                                          </p:val>
                                        </p:tav>
                                        <p:tav tm="100000">
                                          <p:val>
                                            <p:strVal val="#ppt_x"/>
                                          </p:val>
                                        </p:tav>
                                      </p:tavLst>
                                    </p:anim>
                                    <p:anim calcmode="lin" valueType="num">
                                      <p:cBhvr additive="base">
                                        <p:cTn id="14"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pic>
        <p:nvPicPr>
          <p:cNvPr id="5" name="Picture 4" descr="Nana S.jpg"/>
          <p:cNvPicPr>
            <a:picLocks noChangeAspect="1"/>
          </p:cNvPicPr>
          <p:nvPr/>
        </p:nvPicPr>
        <p:blipFill>
          <a:blip r:embed="rId3" cstate="print">
            <a:grayscl/>
          </a:blip>
          <a:stretch>
            <a:fillRect/>
          </a:stretch>
        </p:blipFill>
        <p:spPr>
          <a:xfrm rot="20208243">
            <a:off x="281652" y="51156"/>
            <a:ext cx="2359152" cy="2688173"/>
          </a:xfrm>
          <a:prstGeom prst="rect">
            <a:avLst/>
          </a:prstGeom>
        </p:spPr>
      </p:pic>
      <p:pic>
        <p:nvPicPr>
          <p:cNvPr id="6" name="Picture 5" descr="Nana.jpg"/>
          <p:cNvPicPr>
            <a:picLocks noChangeAspect="1"/>
          </p:cNvPicPr>
          <p:nvPr/>
        </p:nvPicPr>
        <p:blipFill>
          <a:blip r:embed="rId4" cstate="print"/>
          <a:stretch>
            <a:fillRect/>
          </a:stretch>
        </p:blipFill>
        <p:spPr>
          <a:xfrm rot="696964">
            <a:off x="7177020" y="158066"/>
            <a:ext cx="1778690" cy="2051170"/>
          </a:xfrm>
          <a:prstGeom prst="rect">
            <a:avLst/>
          </a:prstGeom>
        </p:spPr>
      </p:pic>
      <p:pic>
        <p:nvPicPr>
          <p:cNvPr id="7" name="Picture 6" descr="Nana Exner.jpg"/>
          <p:cNvPicPr>
            <a:picLocks noChangeAspect="1"/>
          </p:cNvPicPr>
          <p:nvPr/>
        </p:nvPicPr>
        <p:blipFill>
          <a:blip r:embed="rId5" cstate="print"/>
          <a:stretch>
            <a:fillRect/>
          </a:stretch>
        </p:blipFill>
        <p:spPr>
          <a:xfrm>
            <a:off x="152400" y="4038600"/>
            <a:ext cx="2415943" cy="2819400"/>
          </a:xfrm>
          <a:prstGeom prst="rect">
            <a:avLst/>
          </a:prstGeom>
        </p:spPr>
      </p:pic>
      <p:pic>
        <p:nvPicPr>
          <p:cNvPr id="9" name="Picture 8" descr="pap.jpg"/>
          <p:cNvPicPr>
            <a:picLocks noChangeAspect="1"/>
          </p:cNvPicPr>
          <p:nvPr/>
        </p:nvPicPr>
        <p:blipFill>
          <a:blip r:embed="rId6" cstate="print"/>
          <a:stretch>
            <a:fillRect/>
          </a:stretch>
        </p:blipFill>
        <p:spPr>
          <a:xfrm>
            <a:off x="6781800" y="4114800"/>
            <a:ext cx="2211951" cy="2596896"/>
          </a:xfrm>
          <a:prstGeom prst="rect">
            <a:avLst/>
          </a:prstGeom>
        </p:spPr>
      </p:pic>
      <p:pic>
        <p:nvPicPr>
          <p:cNvPr id="10" name="Picture 9" descr="family.jpg"/>
          <p:cNvPicPr>
            <a:picLocks noChangeAspect="1"/>
          </p:cNvPicPr>
          <p:nvPr/>
        </p:nvPicPr>
        <p:blipFill>
          <a:blip r:embed="rId7" cstate="print">
            <a:grayscl/>
          </a:blip>
          <a:stretch>
            <a:fillRect/>
          </a:stretch>
        </p:blipFill>
        <p:spPr>
          <a:xfrm>
            <a:off x="3962400" y="304800"/>
            <a:ext cx="2185416" cy="2938499"/>
          </a:xfrm>
          <a:prstGeom prst="rect">
            <a:avLst/>
          </a:prstGeom>
        </p:spPr>
      </p:pic>
      <p:pic>
        <p:nvPicPr>
          <p:cNvPr id="11" name="Picture 10" descr="IMG_1321.JPG"/>
          <p:cNvPicPr>
            <a:picLocks noChangeAspect="1"/>
          </p:cNvPicPr>
          <p:nvPr/>
        </p:nvPicPr>
        <p:blipFill>
          <a:blip r:embed="rId8" cstate="print"/>
          <a:stretch>
            <a:fillRect/>
          </a:stretch>
        </p:blipFill>
        <p:spPr>
          <a:xfrm rot="20189517">
            <a:off x="6501632" y="2037025"/>
            <a:ext cx="3048000" cy="2286000"/>
          </a:xfrm>
          <a:prstGeom prst="rect">
            <a:avLst/>
          </a:prstGeom>
        </p:spPr>
      </p:pic>
      <p:pic>
        <p:nvPicPr>
          <p:cNvPr id="12" name="Picture 11" descr="IMG_2575.JPG"/>
          <p:cNvPicPr>
            <a:picLocks noChangeAspect="1"/>
          </p:cNvPicPr>
          <p:nvPr/>
        </p:nvPicPr>
        <p:blipFill>
          <a:blip r:embed="rId9" cstate="print"/>
          <a:stretch>
            <a:fillRect/>
          </a:stretch>
        </p:blipFill>
        <p:spPr>
          <a:xfrm rot="19229910">
            <a:off x="2943720" y="3535282"/>
            <a:ext cx="4064000" cy="3048000"/>
          </a:xfrm>
          <a:prstGeom prst="rect">
            <a:avLst/>
          </a:prstGeom>
        </p:spPr>
      </p:pic>
      <p:pic>
        <p:nvPicPr>
          <p:cNvPr id="13" name="Picture 12" descr="IMG_2076.JPG"/>
          <p:cNvPicPr>
            <a:picLocks noChangeAspect="1"/>
          </p:cNvPicPr>
          <p:nvPr/>
        </p:nvPicPr>
        <p:blipFill>
          <a:blip r:embed="rId10" cstate="print"/>
          <a:stretch>
            <a:fillRect/>
          </a:stretch>
        </p:blipFill>
        <p:spPr>
          <a:xfrm>
            <a:off x="1371600" y="3352800"/>
            <a:ext cx="2336800" cy="1752600"/>
          </a:xfrm>
          <a:prstGeom prst="rect">
            <a:avLst/>
          </a:prstGeom>
        </p:spPr>
      </p:pic>
      <p:pic>
        <p:nvPicPr>
          <p:cNvPr id="14" name="Picture 13" descr="IMG_5021.JPG"/>
          <p:cNvPicPr>
            <a:picLocks noChangeAspect="1"/>
          </p:cNvPicPr>
          <p:nvPr/>
        </p:nvPicPr>
        <p:blipFill>
          <a:blip r:embed="rId11" cstate="print"/>
          <a:stretch>
            <a:fillRect/>
          </a:stretch>
        </p:blipFill>
        <p:spPr>
          <a:xfrm rot="1457295">
            <a:off x="1981200" y="1600200"/>
            <a:ext cx="3048000" cy="2286000"/>
          </a:xfrm>
          <a:prstGeom prst="rect">
            <a:avLst/>
          </a:prstGeom>
        </p:spPr>
      </p:pic>
      <p:pic>
        <p:nvPicPr>
          <p:cNvPr id="15" name="Picture 14" descr="hex.png"/>
          <p:cNvPicPr>
            <a:picLocks noChangeAspect="1"/>
          </p:cNvPicPr>
          <p:nvPr/>
        </p:nvPicPr>
        <p:blipFill>
          <a:blip r:embed="rId12" cstate="print"/>
          <a:stretch>
            <a:fillRect/>
          </a:stretch>
        </p:blipFill>
        <p:spPr>
          <a:xfrm>
            <a:off x="5638800" y="228600"/>
            <a:ext cx="2143125" cy="2143125"/>
          </a:xfrm>
          <a:prstGeom prst="rect">
            <a:avLst/>
          </a:prstGeom>
        </p:spPr>
      </p:pic>
      <p:pic>
        <p:nvPicPr>
          <p:cNvPr id="16" name="Picture 15" descr="potato-candy-3.jpg"/>
          <p:cNvPicPr>
            <a:picLocks noChangeAspect="1"/>
          </p:cNvPicPr>
          <p:nvPr/>
        </p:nvPicPr>
        <p:blipFill>
          <a:blip r:embed="rId13" cstate="print"/>
          <a:stretch>
            <a:fillRect/>
          </a:stretch>
        </p:blipFill>
        <p:spPr>
          <a:xfrm>
            <a:off x="2133600" y="228600"/>
            <a:ext cx="2286000" cy="1524000"/>
          </a:xfrm>
          <a:prstGeom prst="rect">
            <a:avLst/>
          </a:prstGeom>
        </p:spPr>
      </p:pic>
      <p:pic>
        <p:nvPicPr>
          <p:cNvPr id="17" name="Picture 16" descr="dutchbarn.jpg"/>
          <p:cNvPicPr>
            <a:picLocks noChangeAspect="1"/>
          </p:cNvPicPr>
          <p:nvPr/>
        </p:nvPicPr>
        <p:blipFill>
          <a:blip r:embed="rId14" cstate="print"/>
          <a:stretch>
            <a:fillRect/>
          </a:stretch>
        </p:blipFill>
        <p:spPr>
          <a:xfrm>
            <a:off x="1905000" y="5334000"/>
            <a:ext cx="2032000" cy="1524000"/>
          </a:xfrm>
          <a:prstGeom prst="rect">
            <a:avLst/>
          </a:prstGeom>
        </p:spPr>
      </p:pic>
    </p:spTree>
  </p:cSld>
  <p:clrMapOvr>
    <a:masterClrMapping/>
  </p:clrMapOvr>
  <p:transition advClick="0" advTm="11000">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20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20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5" name="TextBox 4"/>
          <p:cNvSpPr txBox="1"/>
          <p:nvPr/>
        </p:nvSpPr>
        <p:spPr>
          <a:xfrm>
            <a:off x="457200" y="152400"/>
            <a:ext cx="7924800" cy="646331"/>
          </a:xfrm>
          <a:prstGeom prst="rect">
            <a:avLst/>
          </a:prstGeom>
          <a:noFill/>
        </p:spPr>
        <p:txBody>
          <a:bodyPr wrap="square" rtlCol="0">
            <a:spAutoFit/>
          </a:bodyPr>
          <a:lstStyle/>
          <a:p>
            <a:pPr algn="ctr"/>
            <a:r>
              <a:rPr lang="en-US" sz="3600" dirty="0" smtClean="0">
                <a:latin typeface="Papyrus" pitchFamily="66" charset="0"/>
              </a:rPr>
              <a:t>Who I Am</a:t>
            </a:r>
            <a:endParaRPr lang="en-US" sz="3600" dirty="0">
              <a:latin typeface="Papyrus" pitchFamily="66" charset="0"/>
            </a:endParaRPr>
          </a:p>
        </p:txBody>
      </p:sp>
      <p:pic>
        <p:nvPicPr>
          <p:cNvPr id="8" name="Picture 7" descr="05300907.JPG"/>
          <p:cNvPicPr>
            <a:picLocks noChangeAspect="1"/>
          </p:cNvPicPr>
          <p:nvPr/>
        </p:nvPicPr>
        <p:blipFill>
          <a:blip r:embed="rId3" cstate="print"/>
          <a:stretch>
            <a:fillRect/>
          </a:stretch>
        </p:blipFill>
        <p:spPr>
          <a:xfrm rot="6250355">
            <a:off x="5116520" y="729446"/>
            <a:ext cx="3298116" cy="4320747"/>
          </a:xfrm>
          <a:prstGeom prst="rect">
            <a:avLst/>
          </a:prstGeom>
          <a:ln>
            <a:noFill/>
          </a:ln>
          <a:effectLst>
            <a:softEdge rad="112500"/>
          </a:effectLst>
        </p:spPr>
      </p:pic>
      <p:pic>
        <p:nvPicPr>
          <p:cNvPr id="7" name="Picture 6" descr="05300906.JPG"/>
          <p:cNvPicPr>
            <a:picLocks noChangeAspect="1"/>
          </p:cNvPicPr>
          <p:nvPr/>
        </p:nvPicPr>
        <p:blipFill>
          <a:blip r:embed="rId4" cstate="print"/>
          <a:stretch>
            <a:fillRect/>
          </a:stretch>
        </p:blipFill>
        <p:spPr>
          <a:xfrm rot="4597295">
            <a:off x="897985" y="1721920"/>
            <a:ext cx="3975673" cy="4517128"/>
          </a:xfrm>
          <a:prstGeom prst="rect">
            <a:avLst/>
          </a:prstGeom>
          <a:ln>
            <a:noFill/>
          </a:ln>
          <a:effectLst>
            <a:softEdge rad="112500"/>
          </a:effectLst>
        </p:spPr>
      </p:pic>
      <p:sp>
        <p:nvSpPr>
          <p:cNvPr id="9" name="TextBox 8"/>
          <p:cNvSpPr txBox="1"/>
          <p:nvPr/>
        </p:nvSpPr>
        <p:spPr>
          <a:xfrm>
            <a:off x="228600" y="1066800"/>
            <a:ext cx="3657600" cy="923330"/>
          </a:xfrm>
          <a:prstGeom prst="rect">
            <a:avLst/>
          </a:prstGeom>
          <a:noFill/>
        </p:spPr>
        <p:txBody>
          <a:bodyPr wrap="square" rtlCol="0">
            <a:spAutoFit/>
          </a:bodyPr>
          <a:lstStyle/>
          <a:p>
            <a:r>
              <a:rPr lang="en-US" dirty="0" smtClean="0">
                <a:latin typeface="Papyrus" pitchFamily="66" charset="0"/>
              </a:rPr>
              <a:t>Born: Bobbi Jo Exner to Lewis David Exner and Evelyn Ann Exner on November 8</a:t>
            </a:r>
            <a:r>
              <a:rPr lang="en-US" baseline="30000" dirty="0" smtClean="0">
                <a:latin typeface="Papyrus" pitchFamily="66" charset="0"/>
              </a:rPr>
              <a:t>th</a:t>
            </a:r>
            <a:r>
              <a:rPr lang="en-US" dirty="0" smtClean="0">
                <a:latin typeface="Papyrus" pitchFamily="66" charset="0"/>
              </a:rPr>
              <a:t>, 1972.</a:t>
            </a:r>
            <a:endParaRPr lang="en-US" dirty="0">
              <a:latin typeface="Papyrus" pitchFamily="66" charset="0"/>
            </a:endParaRPr>
          </a:p>
        </p:txBody>
      </p:sp>
      <p:pic>
        <p:nvPicPr>
          <p:cNvPr id="10" name="Picture 9" descr="dad.jpg"/>
          <p:cNvPicPr>
            <a:picLocks noChangeAspect="1"/>
          </p:cNvPicPr>
          <p:nvPr/>
        </p:nvPicPr>
        <p:blipFill>
          <a:blip r:embed="rId5" cstate="print">
            <a:duotone>
              <a:prstClr val="black"/>
              <a:srgbClr val="D9C3A5">
                <a:tint val="50000"/>
                <a:satMod val="180000"/>
              </a:srgbClr>
            </a:duotone>
          </a:blip>
          <a:stretch>
            <a:fillRect/>
          </a:stretch>
        </p:blipFill>
        <p:spPr>
          <a:xfrm>
            <a:off x="5029200" y="4419600"/>
            <a:ext cx="1609344" cy="1865376"/>
          </a:xfrm>
          <a:prstGeom prst="ellipse">
            <a:avLst/>
          </a:prstGeom>
          <a:ln>
            <a:noFill/>
          </a:ln>
          <a:effectLst>
            <a:softEdge rad="112500"/>
          </a:effectLst>
        </p:spPr>
      </p:pic>
      <p:pic>
        <p:nvPicPr>
          <p:cNvPr id="11" name="Picture 10" descr="mom.jpg"/>
          <p:cNvPicPr>
            <a:picLocks noChangeAspect="1"/>
          </p:cNvPicPr>
          <p:nvPr/>
        </p:nvPicPr>
        <p:blipFill>
          <a:blip r:embed="rId6" cstate="print">
            <a:duotone>
              <a:prstClr val="black"/>
              <a:srgbClr val="D9C3A5">
                <a:tint val="50000"/>
                <a:satMod val="180000"/>
              </a:srgbClr>
            </a:duotone>
          </a:blip>
          <a:stretch>
            <a:fillRect/>
          </a:stretch>
        </p:blipFill>
        <p:spPr>
          <a:xfrm>
            <a:off x="6705600" y="4419600"/>
            <a:ext cx="1469136" cy="1865376"/>
          </a:xfrm>
          <a:prstGeom prst="ellipse">
            <a:avLst/>
          </a:prstGeom>
          <a:ln>
            <a:noFill/>
          </a:ln>
          <a:effectLst>
            <a:softEdge rad="112500"/>
          </a:effectLst>
        </p:spPr>
      </p:pic>
    </p:spTree>
  </p:cSld>
  <p:clrMapOvr>
    <a:masterClrMapping/>
  </p:clrMapOvr>
  <p:transition advClick="0" advTm="11000">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pic>
        <p:nvPicPr>
          <p:cNvPr id="5" name="Picture 4" descr="dad.jpg"/>
          <p:cNvPicPr>
            <a:picLocks noChangeAspect="1"/>
          </p:cNvPicPr>
          <p:nvPr/>
        </p:nvPicPr>
        <p:blipFill>
          <a:blip r:embed="rId3" cstate="print">
            <a:duotone>
              <a:prstClr val="black"/>
              <a:srgbClr val="D9C3A5">
                <a:tint val="50000"/>
                <a:satMod val="180000"/>
              </a:srgbClr>
            </a:duotone>
          </a:blip>
          <a:stretch>
            <a:fillRect/>
          </a:stretch>
        </p:blipFill>
        <p:spPr>
          <a:xfrm>
            <a:off x="1066800" y="381000"/>
            <a:ext cx="1609344" cy="1865376"/>
          </a:xfrm>
          <a:prstGeom prst="ellipse">
            <a:avLst/>
          </a:prstGeom>
          <a:ln>
            <a:noFill/>
          </a:ln>
          <a:effectLst>
            <a:softEdge rad="112500"/>
          </a:effectLst>
        </p:spPr>
      </p:pic>
      <p:pic>
        <p:nvPicPr>
          <p:cNvPr id="6" name="Picture 5" descr="mom.jpg"/>
          <p:cNvPicPr>
            <a:picLocks noChangeAspect="1"/>
          </p:cNvPicPr>
          <p:nvPr/>
        </p:nvPicPr>
        <p:blipFill>
          <a:blip r:embed="rId4" cstate="print">
            <a:duotone>
              <a:prstClr val="black"/>
              <a:srgbClr val="D9C3A5">
                <a:tint val="50000"/>
                <a:satMod val="180000"/>
              </a:srgbClr>
            </a:duotone>
          </a:blip>
          <a:stretch>
            <a:fillRect/>
          </a:stretch>
        </p:blipFill>
        <p:spPr>
          <a:xfrm>
            <a:off x="6324600" y="457200"/>
            <a:ext cx="1469136" cy="1865376"/>
          </a:xfrm>
          <a:prstGeom prst="ellipse">
            <a:avLst/>
          </a:prstGeom>
          <a:ln>
            <a:noFill/>
          </a:ln>
          <a:effectLst>
            <a:softEdge rad="112500"/>
          </a:effectLst>
        </p:spPr>
      </p:pic>
      <p:sp>
        <p:nvSpPr>
          <p:cNvPr id="7" name="TextBox 6"/>
          <p:cNvSpPr txBox="1"/>
          <p:nvPr/>
        </p:nvSpPr>
        <p:spPr>
          <a:xfrm>
            <a:off x="152400" y="2209800"/>
            <a:ext cx="3352800" cy="3139321"/>
          </a:xfrm>
          <a:prstGeom prst="rect">
            <a:avLst/>
          </a:prstGeom>
          <a:noFill/>
        </p:spPr>
        <p:txBody>
          <a:bodyPr wrap="square" rtlCol="0">
            <a:spAutoFit/>
          </a:bodyPr>
          <a:lstStyle/>
          <a:p>
            <a:r>
              <a:rPr lang="en-US" dirty="0" smtClean="0">
                <a:latin typeface="Papyrus" pitchFamily="66" charset="0"/>
              </a:rPr>
              <a:t>Lewis D. Exner</a:t>
            </a:r>
          </a:p>
          <a:p>
            <a:r>
              <a:rPr lang="en-US" dirty="0" smtClean="0">
                <a:latin typeface="Papyrus" pitchFamily="66" charset="0"/>
              </a:rPr>
              <a:t>Born September 7</a:t>
            </a:r>
            <a:r>
              <a:rPr lang="en-US" baseline="30000" dirty="0" smtClean="0">
                <a:latin typeface="Papyrus" pitchFamily="66" charset="0"/>
              </a:rPr>
              <a:t>th</a:t>
            </a:r>
            <a:r>
              <a:rPr lang="en-US" dirty="0" smtClean="0">
                <a:latin typeface="Papyrus" pitchFamily="66" charset="0"/>
              </a:rPr>
              <a:t>, 1942</a:t>
            </a:r>
          </a:p>
          <a:p>
            <a:r>
              <a:rPr lang="en-US" dirty="0" smtClean="0">
                <a:latin typeface="Papyrus" pitchFamily="66" charset="0"/>
              </a:rPr>
              <a:t>Served in the US Navy (1960-1969)</a:t>
            </a:r>
          </a:p>
          <a:p>
            <a:r>
              <a:rPr lang="en-US" dirty="0" smtClean="0">
                <a:latin typeface="Papyrus" pitchFamily="66" charset="0"/>
              </a:rPr>
              <a:t>Son of Anna Elizabeth and Luther D. Exner and sibling to 3 brothers and 2 step-brothers</a:t>
            </a:r>
          </a:p>
          <a:p>
            <a:r>
              <a:rPr lang="en-US" dirty="0" smtClean="0">
                <a:latin typeface="Papyrus" pitchFamily="66" charset="0"/>
              </a:rPr>
              <a:t>*Aboard the USS Enterprise in the Pacific during the Vietnam War when an explosion occurred</a:t>
            </a:r>
            <a:r>
              <a:rPr lang="en-US" dirty="0" smtClean="0"/>
              <a:t>.</a:t>
            </a:r>
            <a:endParaRPr lang="en-US" dirty="0"/>
          </a:p>
        </p:txBody>
      </p:sp>
      <p:pic>
        <p:nvPicPr>
          <p:cNvPr id="8" name="Picture 7" descr="fire.jpg"/>
          <p:cNvPicPr>
            <a:picLocks noChangeAspect="1"/>
          </p:cNvPicPr>
          <p:nvPr/>
        </p:nvPicPr>
        <p:blipFill>
          <a:blip r:embed="rId5" cstate="print"/>
          <a:stretch>
            <a:fillRect/>
          </a:stretch>
        </p:blipFill>
        <p:spPr>
          <a:xfrm>
            <a:off x="3733800" y="3810000"/>
            <a:ext cx="3657600" cy="2840018"/>
          </a:xfrm>
          <a:prstGeom prst="rect">
            <a:avLst/>
          </a:prstGeom>
          <a:ln>
            <a:noFill/>
          </a:ln>
          <a:effectLst>
            <a:softEdge rad="112500"/>
          </a:effectLst>
        </p:spPr>
      </p:pic>
      <p:sp>
        <p:nvSpPr>
          <p:cNvPr id="9" name="TextBox 8"/>
          <p:cNvSpPr txBox="1"/>
          <p:nvPr/>
        </p:nvSpPr>
        <p:spPr>
          <a:xfrm>
            <a:off x="5791200" y="2209800"/>
            <a:ext cx="3124200" cy="1754326"/>
          </a:xfrm>
          <a:prstGeom prst="rect">
            <a:avLst/>
          </a:prstGeom>
          <a:noFill/>
        </p:spPr>
        <p:txBody>
          <a:bodyPr wrap="square" rtlCol="0">
            <a:spAutoFit/>
          </a:bodyPr>
          <a:lstStyle/>
          <a:p>
            <a:r>
              <a:rPr lang="en-US" dirty="0" smtClean="0">
                <a:latin typeface="Papyrus" pitchFamily="66" charset="0"/>
              </a:rPr>
              <a:t>Evelyn Ann </a:t>
            </a:r>
            <a:r>
              <a:rPr lang="en-US" dirty="0" err="1" smtClean="0">
                <a:latin typeface="Papyrus" pitchFamily="66" charset="0"/>
              </a:rPr>
              <a:t>Steigerwalt</a:t>
            </a:r>
            <a:endParaRPr lang="en-US" dirty="0" smtClean="0">
              <a:latin typeface="Papyrus" pitchFamily="66" charset="0"/>
            </a:endParaRPr>
          </a:p>
          <a:p>
            <a:r>
              <a:rPr lang="en-US" dirty="0" smtClean="0">
                <a:latin typeface="Papyrus" pitchFamily="66" charset="0"/>
              </a:rPr>
              <a:t>Born September 16</a:t>
            </a:r>
            <a:r>
              <a:rPr lang="en-US" baseline="30000" dirty="0" smtClean="0">
                <a:latin typeface="Papyrus" pitchFamily="66" charset="0"/>
              </a:rPr>
              <a:t>th</a:t>
            </a:r>
            <a:r>
              <a:rPr lang="en-US" dirty="0" smtClean="0">
                <a:latin typeface="Papyrus" pitchFamily="66" charset="0"/>
              </a:rPr>
              <a:t>, 1941</a:t>
            </a:r>
          </a:p>
          <a:p>
            <a:r>
              <a:rPr lang="en-US" dirty="0" smtClean="0">
                <a:latin typeface="Papyrus" pitchFamily="66" charset="0"/>
              </a:rPr>
              <a:t>Daughter of Erma May and Clifford </a:t>
            </a:r>
            <a:r>
              <a:rPr lang="en-US" dirty="0" err="1" smtClean="0">
                <a:latin typeface="Papyrus" pitchFamily="66" charset="0"/>
              </a:rPr>
              <a:t>Steigerwalt</a:t>
            </a:r>
            <a:r>
              <a:rPr lang="en-US" dirty="0" smtClean="0">
                <a:latin typeface="Papyrus" pitchFamily="66" charset="0"/>
              </a:rPr>
              <a:t> and sibling to 10.</a:t>
            </a:r>
          </a:p>
          <a:p>
            <a:endParaRPr lang="en-US" dirty="0"/>
          </a:p>
        </p:txBody>
      </p:sp>
      <p:sp>
        <p:nvSpPr>
          <p:cNvPr id="10" name="TextBox 9"/>
          <p:cNvSpPr txBox="1"/>
          <p:nvPr/>
        </p:nvSpPr>
        <p:spPr>
          <a:xfrm>
            <a:off x="2667000" y="304800"/>
            <a:ext cx="3810000" cy="584775"/>
          </a:xfrm>
          <a:prstGeom prst="rect">
            <a:avLst/>
          </a:prstGeom>
          <a:noFill/>
        </p:spPr>
        <p:txBody>
          <a:bodyPr wrap="square" rtlCol="0">
            <a:spAutoFit/>
          </a:bodyPr>
          <a:lstStyle/>
          <a:p>
            <a:pPr algn="ctr"/>
            <a:r>
              <a:rPr lang="en-US" sz="3200" dirty="0" smtClean="0">
                <a:latin typeface="Papyrus" pitchFamily="66" charset="0"/>
              </a:rPr>
              <a:t>Parents</a:t>
            </a:r>
            <a:endParaRPr lang="en-US" sz="3200" dirty="0">
              <a:latin typeface="Papyrus" pitchFamily="66" charset="0"/>
            </a:endParaRPr>
          </a:p>
        </p:txBody>
      </p:sp>
      <p:sp>
        <p:nvSpPr>
          <p:cNvPr id="11" name="TextBox 10"/>
          <p:cNvSpPr txBox="1"/>
          <p:nvPr/>
        </p:nvSpPr>
        <p:spPr>
          <a:xfrm>
            <a:off x="3048000" y="1219200"/>
            <a:ext cx="3048000" cy="923330"/>
          </a:xfrm>
          <a:prstGeom prst="rect">
            <a:avLst/>
          </a:prstGeom>
          <a:noFill/>
        </p:spPr>
        <p:txBody>
          <a:bodyPr wrap="square" rtlCol="0">
            <a:spAutoFit/>
          </a:bodyPr>
          <a:lstStyle/>
          <a:p>
            <a:r>
              <a:rPr lang="en-US" dirty="0" smtClean="0">
                <a:latin typeface="Papyrus" pitchFamily="66" charset="0"/>
              </a:rPr>
              <a:t>Went to school together and danced on the same square-dance team.</a:t>
            </a:r>
            <a:endParaRPr lang="en-US" dirty="0">
              <a:latin typeface="Papyrus" pitchFamily="66" charset="0"/>
            </a:endParaRPr>
          </a:p>
        </p:txBody>
      </p:sp>
      <p:pic>
        <p:nvPicPr>
          <p:cNvPr id="12" name="Picture 11" descr="squaare.jpg"/>
          <p:cNvPicPr>
            <a:picLocks noChangeAspect="1"/>
          </p:cNvPicPr>
          <p:nvPr/>
        </p:nvPicPr>
        <p:blipFill>
          <a:blip r:embed="rId6" cstate="print"/>
          <a:stretch>
            <a:fillRect/>
          </a:stretch>
        </p:blipFill>
        <p:spPr>
          <a:xfrm>
            <a:off x="3657600" y="2133600"/>
            <a:ext cx="1905000" cy="1441450"/>
          </a:xfrm>
          <a:prstGeom prst="ellipse">
            <a:avLst/>
          </a:prstGeom>
          <a:ln>
            <a:noFill/>
          </a:ln>
          <a:effectLst>
            <a:softEdge rad="112500"/>
          </a:effectLst>
        </p:spPr>
      </p:pic>
      <p:sp>
        <p:nvSpPr>
          <p:cNvPr id="14" name="TextBox 13"/>
          <p:cNvSpPr txBox="1"/>
          <p:nvPr/>
        </p:nvSpPr>
        <p:spPr>
          <a:xfrm>
            <a:off x="7391400" y="4343400"/>
            <a:ext cx="1524000" cy="215444"/>
          </a:xfrm>
          <a:prstGeom prst="rect">
            <a:avLst/>
          </a:prstGeom>
          <a:noFill/>
        </p:spPr>
        <p:txBody>
          <a:bodyPr wrap="square" rtlCol="0">
            <a:spAutoFit/>
          </a:bodyPr>
          <a:lstStyle/>
          <a:p>
            <a:r>
              <a:rPr lang="en-US" sz="800" dirty="0" smtClean="0">
                <a:latin typeface="Papyrus" pitchFamily="66" charset="0"/>
              </a:rPr>
              <a:t>USS Enterprise 1969</a:t>
            </a:r>
            <a:endParaRPr lang="en-US" sz="800" dirty="0">
              <a:latin typeface="Papyrus" pitchFamily="66" charset="0"/>
            </a:endParaRPr>
          </a:p>
        </p:txBody>
      </p:sp>
    </p:spTree>
  </p:cSld>
  <p:clrMapOvr>
    <a:masterClrMapping/>
  </p:clrMapOvr>
  <p:transition advClick="0" advTm="11000">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5" name="TextBox 4"/>
          <p:cNvSpPr txBox="1"/>
          <p:nvPr/>
        </p:nvSpPr>
        <p:spPr>
          <a:xfrm>
            <a:off x="304800" y="228600"/>
            <a:ext cx="8534400" cy="584775"/>
          </a:xfrm>
          <a:prstGeom prst="rect">
            <a:avLst/>
          </a:prstGeom>
          <a:noFill/>
        </p:spPr>
        <p:txBody>
          <a:bodyPr wrap="square" rtlCol="0">
            <a:spAutoFit/>
          </a:bodyPr>
          <a:lstStyle/>
          <a:p>
            <a:pPr algn="ctr"/>
            <a:r>
              <a:rPr lang="en-US" sz="3200" dirty="0" smtClean="0">
                <a:latin typeface="Papyrus" pitchFamily="66" charset="0"/>
              </a:rPr>
              <a:t>Family Tree</a:t>
            </a:r>
            <a:endParaRPr lang="en-US" sz="3200" dirty="0">
              <a:latin typeface="Papyrus" pitchFamily="66" charset="0"/>
            </a:endParaRPr>
          </a:p>
        </p:txBody>
      </p:sp>
      <p:pic>
        <p:nvPicPr>
          <p:cNvPr id="24" name="Picture 23" descr="Dad side.jpg"/>
          <p:cNvPicPr>
            <a:picLocks noChangeAspect="1"/>
          </p:cNvPicPr>
          <p:nvPr/>
        </p:nvPicPr>
        <p:blipFill>
          <a:blip r:embed="rId3" cstate="print"/>
          <a:stretch>
            <a:fillRect/>
          </a:stretch>
        </p:blipFill>
        <p:spPr>
          <a:xfrm>
            <a:off x="76200" y="685800"/>
            <a:ext cx="4492441" cy="5029200"/>
          </a:xfrm>
          <a:prstGeom prst="rect">
            <a:avLst/>
          </a:prstGeom>
          <a:ln>
            <a:noFill/>
          </a:ln>
          <a:effectLst>
            <a:softEdge rad="112500"/>
          </a:effectLst>
        </p:spPr>
      </p:pic>
      <p:pic>
        <p:nvPicPr>
          <p:cNvPr id="25" name="Picture 24" descr="mom side.jpg"/>
          <p:cNvPicPr>
            <a:picLocks noChangeAspect="1"/>
          </p:cNvPicPr>
          <p:nvPr/>
        </p:nvPicPr>
        <p:blipFill>
          <a:blip r:embed="rId4" cstate="print"/>
          <a:stretch>
            <a:fillRect/>
          </a:stretch>
        </p:blipFill>
        <p:spPr>
          <a:xfrm>
            <a:off x="5170166" y="685800"/>
            <a:ext cx="3973834" cy="5029200"/>
          </a:xfrm>
          <a:prstGeom prst="rect">
            <a:avLst/>
          </a:prstGeom>
          <a:ln>
            <a:noFill/>
          </a:ln>
          <a:effectLst>
            <a:softEdge rad="112500"/>
          </a:effectLst>
        </p:spPr>
      </p:pic>
      <p:pic>
        <p:nvPicPr>
          <p:cNvPr id="26" name="Picture 25" descr="family.jpg"/>
          <p:cNvPicPr>
            <a:picLocks noChangeAspect="1"/>
          </p:cNvPicPr>
          <p:nvPr/>
        </p:nvPicPr>
        <p:blipFill>
          <a:blip r:embed="rId5" cstate="print">
            <a:duotone>
              <a:prstClr val="black"/>
              <a:srgbClr val="D9C3A5">
                <a:tint val="50000"/>
                <a:satMod val="180000"/>
              </a:srgbClr>
            </a:duotone>
          </a:blip>
          <a:stretch>
            <a:fillRect/>
          </a:stretch>
        </p:blipFill>
        <p:spPr>
          <a:xfrm>
            <a:off x="3962400" y="2895600"/>
            <a:ext cx="1407717" cy="1892808"/>
          </a:xfrm>
          <a:prstGeom prst="rect">
            <a:avLst/>
          </a:prstGeom>
          <a:ln>
            <a:noFill/>
          </a:ln>
          <a:effectLst>
            <a:softEdge rad="112500"/>
          </a:effectLst>
        </p:spPr>
      </p:pic>
    </p:spTree>
  </p:cSld>
  <p:clrMapOvr>
    <a:masterClrMapping/>
  </p:clrMapOvr>
  <p:transition advClick="0" advTm="11000">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3" cstate="print"/>
          <a:stretch>
            <a:fillRect/>
          </a:stretch>
        </p:blipFill>
        <p:spPr>
          <a:xfrm>
            <a:off x="9126" y="0"/>
            <a:ext cx="9134874" cy="6858000"/>
          </a:xfrm>
          <a:prstGeom prst="rect">
            <a:avLst/>
          </a:prstGeom>
        </p:spPr>
      </p:pic>
      <p:sp>
        <p:nvSpPr>
          <p:cNvPr id="5" name="TextBox 4"/>
          <p:cNvSpPr txBox="1"/>
          <p:nvPr/>
        </p:nvSpPr>
        <p:spPr>
          <a:xfrm>
            <a:off x="381000" y="152400"/>
            <a:ext cx="8382000" cy="584775"/>
          </a:xfrm>
          <a:prstGeom prst="rect">
            <a:avLst/>
          </a:prstGeom>
          <a:noFill/>
        </p:spPr>
        <p:txBody>
          <a:bodyPr wrap="square" rtlCol="0">
            <a:spAutoFit/>
          </a:bodyPr>
          <a:lstStyle/>
          <a:p>
            <a:pPr algn="ctr"/>
            <a:r>
              <a:rPr lang="en-US" sz="3200" dirty="0" smtClean="0">
                <a:latin typeface="Papyrus" pitchFamily="66" charset="0"/>
              </a:rPr>
              <a:t>Our Heritage</a:t>
            </a:r>
            <a:endParaRPr lang="en-US" sz="3200" dirty="0">
              <a:latin typeface="Papyrus" pitchFamily="66" charset="0"/>
            </a:endParaRPr>
          </a:p>
        </p:txBody>
      </p:sp>
      <p:sp>
        <p:nvSpPr>
          <p:cNvPr id="6" name="TextBox 5"/>
          <p:cNvSpPr txBox="1"/>
          <p:nvPr/>
        </p:nvSpPr>
        <p:spPr>
          <a:xfrm rot="20928340">
            <a:off x="228600" y="1219200"/>
            <a:ext cx="8458200" cy="707886"/>
          </a:xfrm>
          <a:prstGeom prst="rect">
            <a:avLst/>
          </a:prstGeom>
          <a:noFill/>
        </p:spPr>
        <p:txBody>
          <a:bodyPr wrap="square" rtlCol="0">
            <a:spAutoFit/>
          </a:bodyPr>
          <a:lstStyle/>
          <a:p>
            <a:r>
              <a:rPr lang="en-US" sz="4000" dirty="0" smtClean="0">
                <a:latin typeface="Papyrus" pitchFamily="66" charset="0"/>
              </a:rPr>
              <a:t>Pennsylvania Dutch</a:t>
            </a:r>
            <a:endParaRPr lang="en-US" sz="4000" dirty="0">
              <a:latin typeface="Papyrus" pitchFamily="66" charset="0"/>
            </a:endParaRPr>
          </a:p>
        </p:txBody>
      </p:sp>
      <p:pic>
        <p:nvPicPr>
          <p:cNvPr id="7" name="Picture 6" descr="hex.png"/>
          <p:cNvPicPr>
            <a:picLocks noChangeAspect="1"/>
          </p:cNvPicPr>
          <p:nvPr/>
        </p:nvPicPr>
        <p:blipFill>
          <a:blip r:embed="rId4" cstate="print"/>
          <a:stretch>
            <a:fillRect/>
          </a:stretch>
        </p:blipFill>
        <p:spPr>
          <a:xfrm>
            <a:off x="5410200" y="1219200"/>
            <a:ext cx="2900363" cy="2900363"/>
          </a:xfrm>
          <a:prstGeom prst="ellipse">
            <a:avLst/>
          </a:prstGeom>
          <a:ln>
            <a:noFill/>
          </a:ln>
          <a:effectLst>
            <a:softEdge rad="112500"/>
          </a:effectLst>
        </p:spPr>
      </p:pic>
      <p:sp>
        <p:nvSpPr>
          <p:cNvPr id="8" name="TextBox 7"/>
          <p:cNvSpPr txBox="1"/>
          <p:nvPr/>
        </p:nvSpPr>
        <p:spPr>
          <a:xfrm>
            <a:off x="228600" y="3200400"/>
            <a:ext cx="5257800" cy="2862322"/>
          </a:xfrm>
          <a:prstGeom prst="rect">
            <a:avLst/>
          </a:prstGeom>
          <a:noFill/>
        </p:spPr>
        <p:txBody>
          <a:bodyPr wrap="square" rtlCol="0">
            <a:spAutoFit/>
          </a:bodyPr>
          <a:lstStyle/>
          <a:p>
            <a:r>
              <a:rPr lang="en-US" sz="3600" dirty="0" smtClean="0">
                <a:latin typeface="Papyrus" pitchFamily="66" charset="0"/>
              </a:rPr>
              <a:t>~ Being of Polish and German descent and residing in the Southeastern area of Pennsylvania.</a:t>
            </a:r>
            <a:endParaRPr lang="en-US" sz="3600" dirty="0">
              <a:latin typeface="Papyrus" pitchFamily="66" charset="0"/>
            </a:endParaRPr>
          </a:p>
        </p:txBody>
      </p:sp>
      <p:pic>
        <p:nvPicPr>
          <p:cNvPr id="9" name="Picture 8" descr="dutchbarn.jpg"/>
          <p:cNvPicPr>
            <a:picLocks noChangeAspect="1"/>
          </p:cNvPicPr>
          <p:nvPr/>
        </p:nvPicPr>
        <p:blipFill>
          <a:blip r:embed="rId5" cstate="print"/>
          <a:stretch>
            <a:fillRect/>
          </a:stretch>
        </p:blipFill>
        <p:spPr>
          <a:xfrm>
            <a:off x="6146800" y="4610100"/>
            <a:ext cx="2997200" cy="2247900"/>
          </a:xfrm>
          <a:prstGeom prst="rect">
            <a:avLst/>
          </a:prstGeom>
          <a:ln>
            <a:noFill/>
          </a:ln>
          <a:effectLst>
            <a:softEdge rad="112500"/>
          </a:effectLst>
        </p:spPr>
      </p:pic>
      <p:sp>
        <p:nvSpPr>
          <p:cNvPr id="10" name="TextBox 9"/>
          <p:cNvSpPr txBox="1"/>
          <p:nvPr/>
        </p:nvSpPr>
        <p:spPr>
          <a:xfrm>
            <a:off x="6172200" y="4419600"/>
            <a:ext cx="2971800" cy="261610"/>
          </a:xfrm>
          <a:prstGeom prst="rect">
            <a:avLst/>
          </a:prstGeom>
          <a:noFill/>
        </p:spPr>
        <p:txBody>
          <a:bodyPr wrap="square" rtlCol="0">
            <a:spAutoFit/>
          </a:bodyPr>
          <a:lstStyle/>
          <a:p>
            <a:r>
              <a:rPr lang="en-US" sz="1100" b="1" dirty="0" smtClean="0">
                <a:latin typeface="Papyrus" pitchFamily="66" charset="0"/>
              </a:rPr>
              <a:t>Barn at my parent’s house</a:t>
            </a:r>
            <a:r>
              <a:rPr lang="en-US" sz="800" dirty="0" smtClean="0">
                <a:latin typeface="Papyrus" pitchFamily="66" charset="0"/>
              </a:rPr>
              <a:t>.</a:t>
            </a:r>
            <a:endParaRPr lang="en-US" sz="800" dirty="0">
              <a:latin typeface="Papyrus" pitchFamily="66" charset="0"/>
            </a:endParaRPr>
          </a:p>
        </p:txBody>
      </p:sp>
    </p:spTree>
  </p:cSld>
  <p:clrMapOvr>
    <a:masterClrMapping/>
  </p:clrMapOvr>
  <p:transition advClick="0" advTm="11000">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5" name="TextBox 4"/>
          <p:cNvSpPr txBox="1"/>
          <p:nvPr/>
        </p:nvSpPr>
        <p:spPr>
          <a:xfrm>
            <a:off x="152400" y="228600"/>
            <a:ext cx="8382000" cy="584775"/>
          </a:xfrm>
          <a:prstGeom prst="rect">
            <a:avLst/>
          </a:prstGeom>
          <a:noFill/>
        </p:spPr>
        <p:txBody>
          <a:bodyPr wrap="square" rtlCol="0">
            <a:spAutoFit/>
          </a:bodyPr>
          <a:lstStyle/>
          <a:p>
            <a:pPr algn="ctr"/>
            <a:r>
              <a:rPr lang="en-US" dirty="0" smtClean="0"/>
              <a:t> </a:t>
            </a:r>
            <a:r>
              <a:rPr lang="en-US" sz="3200" dirty="0" smtClean="0">
                <a:latin typeface="Papyrus" pitchFamily="66" charset="0"/>
              </a:rPr>
              <a:t>Where I Am From</a:t>
            </a:r>
            <a:endParaRPr lang="en-US" sz="3200" dirty="0">
              <a:latin typeface="Papyrus" pitchFamily="66" charset="0"/>
            </a:endParaRPr>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152400" y="914400"/>
            <a:ext cx="4648200" cy="1815882"/>
          </a:xfrm>
          <a:prstGeom prst="rect">
            <a:avLst/>
          </a:prstGeom>
          <a:noFill/>
        </p:spPr>
        <p:txBody>
          <a:bodyPr wrap="square" rtlCol="0">
            <a:spAutoFit/>
          </a:bodyPr>
          <a:lstStyle/>
          <a:p>
            <a:r>
              <a:rPr lang="en-US" sz="1600" b="1" dirty="0" smtClean="0">
                <a:latin typeface="Papyrus" pitchFamily="66" charset="0"/>
              </a:rPr>
              <a:t>The first major emigration of Germans to America resulted in the founding of the Borough of Germantown in northwest Philadelphia County, Pennsylvania in 1683-1685. Mass emigration of Palatines began out of Germany in the early 1700s</a:t>
            </a:r>
            <a:r>
              <a:rPr lang="en-US" sz="1600" b="1" dirty="0" smtClean="0">
                <a:latin typeface="Papyrus" pitchFamily="66" charset="0"/>
              </a:rPr>
              <a:t>.  My father believes that this is when his Great Grandfather emigrated to the area.  </a:t>
            </a:r>
            <a:endParaRPr lang="en-US" sz="1600" b="1" dirty="0">
              <a:latin typeface="Papyrus" pitchFamily="66" charset="0"/>
            </a:endParaRPr>
          </a:p>
        </p:txBody>
      </p:sp>
      <p:sp>
        <p:nvSpPr>
          <p:cNvPr id="9" name="TextBox 8"/>
          <p:cNvSpPr txBox="1"/>
          <p:nvPr/>
        </p:nvSpPr>
        <p:spPr>
          <a:xfrm>
            <a:off x="4343400" y="2209800"/>
            <a:ext cx="4800600" cy="4031873"/>
          </a:xfrm>
          <a:prstGeom prst="rect">
            <a:avLst/>
          </a:prstGeom>
          <a:noFill/>
        </p:spPr>
        <p:txBody>
          <a:bodyPr wrap="square" rtlCol="0">
            <a:spAutoFit/>
          </a:bodyPr>
          <a:lstStyle/>
          <a:p>
            <a:r>
              <a:rPr lang="en-US" sz="1600" b="1" dirty="0" smtClean="0">
                <a:latin typeface="Papyrus" pitchFamily="66" charset="0"/>
              </a:rPr>
              <a:t>Religious persecution, political oppression, and harsh winters drove thousands to Pennsylvania. They came from Germany, France, Holland, and Switzerland. The Germans began to abandon their homeland as early as 1606. Persecutions and murders spurred from the Reformation and Thirty Years War (1619-1648) between Catholicism and Protestantism, paralyzing the Palatines. </a:t>
            </a:r>
          </a:p>
          <a:p>
            <a:r>
              <a:rPr lang="en-US" sz="1600" b="1" dirty="0" smtClean="0">
                <a:latin typeface="Papyrus" pitchFamily="66" charset="0"/>
              </a:rPr>
              <a:t>As the Palatinate was ravaged by wars, their boundaries were also unsettling. Wars, like the War of the Grand Alliance (1688-1697), and the war between Holland and France during (1674-1675) also negatively affected the Palatines. </a:t>
            </a:r>
          </a:p>
          <a:p>
            <a:r>
              <a:rPr lang="en-US" sz="1600" b="1" dirty="0" smtClean="0">
                <a:latin typeface="Papyrus" pitchFamily="66" charset="0"/>
              </a:rPr>
              <a:t>As the devastation mounted so did the emigrations, resulting in approximately 100,000 Palatines to settle in Pennsylvania alone by 1750. </a:t>
            </a:r>
            <a:endParaRPr lang="en-US" sz="1600" b="1" dirty="0">
              <a:latin typeface="Papyrus" pitchFamily="66" charset="0"/>
            </a:endParaRPr>
          </a:p>
        </p:txBody>
      </p:sp>
      <p:pic>
        <p:nvPicPr>
          <p:cNvPr id="10" name="Picture 9" descr="palatine.gif"/>
          <p:cNvPicPr>
            <a:picLocks noChangeAspect="1"/>
          </p:cNvPicPr>
          <p:nvPr/>
        </p:nvPicPr>
        <p:blipFill>
          <a:blip r:embed="rId3" cstate="print"/>
          <a:stretch>
            <a:fillRect/>
          </a:stretch>
        </p:blipFill>
        <p:spPr>
          <a:xfrm>
            <a:off x="533400" y="3124200"/>
            <a:ext cx="3266209" cy="31242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1" name="Rectangle 10"/>
          <p:cNvSpPr/>
          <p:nvPr/>
        </p:nvSpPr>
        <p:spPr>
          <a:xfrm>
            <a:off x="533400" y="5791200"/>
            <a:ext cx="11430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1000">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5" name="TextBox 4"/>
          <p:cNvSpPr txBox="1"/>
          <p:nvPr/>
        </p:nvSpPr>
        <p:spPr>
          <a:xfrm>
            <a:off x="152400" y="228600"/>
            <a:ext cx="8382000" cy="584775"/>
          </a:xfrm>
          <a:prstGeom prst="rect">
            <a:avLst/>
          </a:prstGeom>
          <a:noFill/>
        </p:spPr>
        <p:txBody>
          <a:bodyPr wrap="square" rtlCol="0">
            <a:spAutoFit/>
          </a:bodyPr>
          <a:lstStyle/>
          <a:p>
            <a:pPr algn="ctr"/>
            <a:r>
              <a:rPr lang="en-US" dirty="0" smtClean="0"/>
              <a:t> </a:t>
            </a:r>
            <a:r>
              <a:rPr lang="en-US" sz="3200" dirty="0" smtClean="0">
                <a:latin typeface="Papyrus" pitchFamily="66" charset="0"/>
              </a:rPr>
              <a:t>The Language</a:t>
            </a:r>
            <a:endParaRPr lang="en-US" sz="3200" dirty="0">
              <a:latin typeface="Papyrus" pitchFamily="66" charset="0"/>
            </a:endParaRPr>
          </a:p>
        </p:txBody>
      </p:sp>
      <p:graphicFrame>
        <p:nvGraphicFramePr>
          <p:cNvPr id="6" name="Table 5"/>
          <p:cNvGraphicFramePr>
            <a:graphicFrameLocks noGrp="1"/>
          </p:cNvGraphicFramePr>
          <p:nvPr/>
        </p:nvGraphicFramePr>
        <p:xfrm>
          <a:off x="1143000" y="1250574"/>
          <a:ext cx="5791200" cy="5607426"/>
        </p:xfrm>
        <a:graphic>
          <a:graphicData uri="http://schemas.openxmlformats.org/drawingml/2006/table">
            <a:tbl>
              <a:tblPr/>
              <a:tblGrid>
                <a:gridCol w="1930400"/>
                <a:gridCol w="1930400"/>
                <a:gridCol w="1930400"/>
              </a:tblGrid>
              <a:tr h="177912">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Pennsylvania Dutch English</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Standard English</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Modern German</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Make wet?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Is it going to rain?</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Wird es regen?</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Outen the lights.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Turn off the lights.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Mach das Licht aus.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The candy is all.</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There is no more candy.</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Die Süßigkeiten sind alle.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Don't eat yourself full.</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Don't fill yourself up.</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Iss dich nicht voll.</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There's cake back yet.</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There is cake to come.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Es gibt da noch Kuchen.</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Red up the room.</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Clean the room.</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Räum das Zimmer auf.</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It wonders me.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It makes me wonder.</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Das </a:t>
                      </a:r>
                      <a:r>
                        <a:rPr lang="en-US" sz="700" b="1" dirty="0" err="1">
                          <a:latin typeface="Papyrus" pitchFamily="66" charset="0"/>
                          <a:ea typeface="Times New Roman"/>
                          <a:cs typeface="Times New Roman"/>
                        </a:rPr>
                        <a:t>wundert</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mich</a:t>
                      </a:r>
                      <a:r>
                        <a:rPr lang="en-US" sz="700" b="1" dirty="0">
                          <a:latin typeface="Papyrus" pitchFamily="66" charset="0"/>
                          <a:ea typeface="Times New Roman"/>
                          <a:cs typeface="Times New Roman"/>
                        </a:rPr>
                        <a: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Hurrieder</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Faster</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Schneller</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Spritzing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Lightly raining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nieseln</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Rutsching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Squirming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auf </a:t>
                      </a:r>
                      <a:r>
                        <a:rPr lang="en-US" sz="700" b="1" dirty="0" err="1">
                          <a:latin typeface="Papyrus" pitchFamily="66" charset="0"/>
                          <a:ea typeface="Times New Roman"/>
                          <a:cs typeface="Times New Roman"/>
                        </a:rPr>
                        <a:t>dem</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Bauch</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rutschen</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Schusslich</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Clumsy with things usually due to hurrying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schusselig</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Doplich</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Clumsy with self</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Tollpatschig</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sein</a:t>
                      </a:r>
                      <a:r>
                        <a:rPr lang="en-US" sz="700" b="1" dirty="0">
                          <a:latin typeface="Papyrus" pitchFamily="66" charset="0"/>
                          <a:ea typeface="Times New Roman"/>
                          <a:cs typeface="Times New Roman"/>
                        </a:rPr>
                        <a: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Yah, well.</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Whatever, or It makes no difference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Ja</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wohl</a:t>
                      </a:r>
                      <a:r>
                        <a:rPr lang="en-US" sz="700" b="1" dirty="0">
                          <a:latin typeface="Papyrus" pitchFamily="66" charset="0"/>
                          <a:ea typeface="Times New Roman"/>
                          <a:cs typeface="Times New Roman"/>
                        </a:rPr>
                        <a: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Wutz</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Pig (when someone eats a lot)</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die </a:t>
                      </a:r>
                      <a:r>
                        <a:rPr lang="en-US" sz="700" b="1" dirty="0" err="1">
                          <a:latin typeface="Papyrus" pitchFamily="66" charset="0"/>
                          <a:ea typeface="Times New Roman"/>
                          <a:cs typeface="Times New Roman"/>
                        </a:rPr>
                        <a:t>Wutz</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Kutz / kutzing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Vomit / vomiting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die Kotze / kotzen</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Wonnernaus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A polite way of saying "None of your business"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a:lnSpc>
                          <a:spcPct val="115000"/>
                        </a:lnSpc>
                      </a:pPr>
                      <a:endParaRPr lang="en-US" sz="600" b="1" dirty="0">
                        <a:latin typeface="Papyrus" pitchFamily="66" charset="0"/>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Schtriwwelich</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Uncombed or stringy</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strubbelig</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Brutzing, Gretzing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Whining/complaining</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Jammern</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Klagen</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Wuntz</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for a second/real quick</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Ein</a:t>
                      </a:r>
                      <a:r>
                        <a:rPr lang="en-US" sz="700" b="1" dirty="0">
                          <a:latin typeface="Papyrus" pitchFamily="66" charset="0"/>
                          <a:ea typeface="Times New Roman"/>
                          <a:cs typeface="Times New Roman"/>
                        </a:rPr>
                        <a:t> Moment.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Dippy ecks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over easy, soft-boiled eggs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Spiegeleier</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Mox nix</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irrelevant</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a:latin typeface="Papyrus" pitchFamily="66" charset="0"/>
                          <a:ea typeface="Times New Roman"/>
                          <a:cs typeface="Times New Roman"/>
                        </a:rPr>
                        <a:t>Das </a:t>
                      </a:r>
                      <a:r>
                        <a:rPr lang="en-US" sz="700" b="1" dirty="0" err="1">
                          <a:latin typeface="Papyrus" pitchFamily="66" charset="0"/>
                          <a:ea typeface="Times New Roman"/>
                          <a:cs typeface="Times New Roman"/>
                        </a:rPr>
                        <a:t>macht</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nichts</a:t>
                      </a:r>
                      <a:r>
                        <a:rPr lang="en-US" sz="700" b="1" dirty="0">
                          <a:latin typeface="Papyrus" pitchFamily="66" charset="0"/>
                          <a:ea typeface="Times New Roman"/>
                          <a:cs typeface="Times New Roman"/>
                        </a:rPr>
                        <a:t> OR </a:t>
                      </a:r>
                      <a:r>
                        <a:rPr lang="en-US" sz="700" b="1" dirty="0" err="1">
                          <a:latin typeface="Papyrus" pitchFamily="66" charset="0"/>
                          <a:ea typeface="Times New Roman"/>
                          <a:cs typeface="Times New Roman"/>
                        </a:rPr>
                        <a:t>Macht</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nichts</a:t>
                      </a:r>
                      <a:r>
                        <a:rPr lang="en-US" sz="700" b="1" dirty="0">
                          <a:latin typeface="Papyrus" pitchFamily="66" charset="0"/>
                          <a:ea typeface="Times New Roman"/>
                          <a:cs typeface="Times New Roman"/>
                        </a:rPr>
                        <a:t>.</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Nix Nootz/Nix Nootzie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Misbehaving(usually referring to a little kid)</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Nichtsnutz</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341531">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Schnickelfritz</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troublemaker(usually referring to a little kid)</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Störenfried</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All</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None left/All gone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alle</a:t>
                      </a:r>
                      <a:r>
                        <a:rPr lang="en-US" sz="700" b="1" dirty="0">
                          <a:latin typeface="Papyrus" pitchFamily="66" charset="0"/>
                          <a:ea typeface="Times New Roman"/>
                          <a:cs typeface="Times New Roman"/>
                        </a:rPr>
                        <a:t> / leer</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r h="177912">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Right Like</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a:latin typeface="Papyrus" pitchFamily="66" charset="0"/>
                          <a:ea typeface="Times New Roman"/>
                          <a:cs typeface="Times New Roman"/>
                        </a:rPr>
                        <a:t>exactly the same as</a:t>
                      </a:r>
                      <a:endParaRPr lang="en-US" sz="600" b="1">
                        <a:latin typeface="Papyrus" pitchFamily="66" charset="0"/>
                        <a:ea typeface="Calibri"/>
                        <a:cs typeface="Times New Roman"/>
                      </a:endParaRPr>
                    </a:p>
                  </a:txBody>
                  <a:tcPr marL="5358" marR="5358" marT="5358" marB="5358" anchor="ctr">
                    <a:lnL>
                      <a:noFill/>
                    </a:lnL>
                    <a:lnR>
                      <a:noFill/>
                    </a:lnR>
                    <a:lnT>
                      <a:noFill/>
                    </a:lnT>
                    <a:lnB>
                      <a:noFill/>
                    </a:lnB>
                  </a:tcPr>
                </a:tc>
                <a:tc>
                  <a:txBody>
                    <a:bodyPr/>
                    <a:lstStyle/>
                    <a:p>
                      <a:pPr marL="0" marR="0" algn="ctr">
                        <a:lnSpc>
                          <a:spcPct val="115000"/>
                        </a:lnSpc>
                        <a:spcBef>
                          <a:spcPts val="0"/>
                        </a:spcBef>
                        <a:spcAft>
                          <a:spcPts val="0"/>
                        </a:spcAft>
                      </a:pPr>
                      <a:r>
                        <a:rPr lang="en-US" sz="700" b="1" dirty="0" err="1">
                          <a:latin typeface="Papyrus" pitchFamily="66" charset="0"/>
                          <a:ea typeface="Times New Roman"/>
                          <a:cs typeface="Times New Roman"/>
                        </a:rPr>
                        <a:t>Genau</a:t>
                      </a:r>
                      <a:r>
                        <a:rPr lang="en-US" sz="700" b="1" dirty="0">
                          <a:latin typeface="Papyrus" pitchFamily="66" charset="0"/>
                          <a:ea typeface="Times New Roman"/>
                          <a:cs typeface="Times New Roman"/>
                        </a:rPr>
                        <a:t> </a:t>
                      </a:r>
                      <a:r>
                        <a:rPr lang="en-US" sz="700" b="1" dirty="0" err="1">
                          <a:latin typeface="Papyrus" pitchFamily="66" charset="0"/>
                          <a:ea typeface="Times New Roman"/>
                          <a:cs typeface="Times New Roman"/>
                        </a:rPr>
                        <a:t>wie</a:t>
                      </a:r>
                      <a:endParaRPr lang="en-US" sz="600" b="1" dirty="0">
                        <a:latin typeface="Papyrus" pitchFamily="66" charset="0"/>
                        <a:ea typeface="Calibri"/>
                        <a:cs typeface="Times New Roman"/>
                      </a:endParaRPr>
                    </a:p>
                  </a:txBody>
                  <a:tcPr marL="5358" marR="5358" marT="5358" marB="5358" anchor="ctr">
                    <a:lnL>
                      <a:noFill/>
                    </a:lnL>
                    <a:lnR>
                      <a:noFill/>
                    </a:lnR>
                    <a:lnT>
                      <a:noFill/>
                    </a:lnT>
                    <a:lnB>
                      <a:noFill/>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advClick="0" advTm="11000">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5" name="TextBox 4"/>
          <p:cNvSpPr txBox="1"/>
          <p:nvPr/>
        </p:nvSpPr>
        <p:spPr>
          <a:xfrm>
            <a:off x="304800" y="228600"/>
            <a:ext cx="8382000" cy="584775"/>
          </a:xfrm>
          <a:prstGeom prst="rect">
            <a:avLst/>
          </a:prstGeom>
          <a:noFill/>
        </p:spPr>
        <p:txBody>
          <a:bodyPr wrap="square" rtlCol="0">
            <a:spAutoFit/>
          </a:bodyPr>
          <a:lstStyle/>
          <a:p>
            <a:pPr algn="ctr"/>
            <a:r>
              <a:rPr lang="en-US" sz="3200" dirty="0" smtClean="0">
                <a:latin typeface="Papyrus" pitchFamily="66" charset="0"/>
              </a:rPr>
              <a:t>My Home</a:t>
            </a:r>
            <a:endParaRPr lang="en-US" sz="3200" dirty="0">
              <a:latin typeface="Papyrus" pitchFamily="66" charset="0"/>
            </a:endParaRPr>
          </a:p>
        </p:txBody>
      </p:sp>
      <p:pic>
        <p:nvPicPr>
          <p:cNvPr id="6" name="Picture 5" descr="house.jpg"/>
          <p:cNvPicPr>
            <a:picLocks noChangeAspect="1"/>
          </p:cNvPicPr>
          <p:nvPr/>
        </p:nvPicPr>
        <p:blipFill>
          <a:blip r:embed="rId3" cstate="print">
            <a:grayscl/>
          </a:blip>
          <a:stretch>
            <a:fillRect/>
          </a:stretch>
        </p:blipFill>
        <p:spPr>
          <a:xfrm rot="748077">
            <a:off x="5697640" y="456779"/>
            <a:ext cx="2895600" cy="2171700"/>
          </a:xfrm>
          <a:prstGeom prst="ellipse">
            <a:avLst/>
          </a:prstGeom>
          <a:ln>
            <a:noFill/>
          </a:ln>
          <a:effectLst>
            <a:softEdge rad="112500"/>
          </a:effectLst>
        </p:spPr>
      </p:pic>
      <p:sp>
        <p:nvSpPr>
          <p:cNvPr id="7" name="TextBox 6"/>
          <p:cNvSpPr txBox="1"/>
          <p:nvPr/>
        </p:nvSpPr>
        <p:spPr>
          <a:xfrm>
            <a:off x="152400" y="1219200"/>
            <a:ext cx="5486400" cy="5016758"/>
          </a:xfrm>
          <a:prstGeom prst="rect">
            <a:avLst/>
          </a:prstGeom>
          <a:noFill/>
        </p:spPr>
        <p:txBody>
          <a:bodyPr wrap="square" rtlCol="0">
            <a:spAutoFit/>
          </a:bodyPr>
          <a:lstStyle/>
          <a:p>
            <a:r>
              <a:rPr lang="en-US" sz="3200" dirty="0" smtClean="0">
                <a:latin typeface="Papyrus" pitchFamily="66" charset="0"/>
              </a:rPr>
              <a:t>I grew up in a 100 year old farmhouse that my father and his three brothers were born in, and my grandmother and her sister and brother were born in too!  My parents still live there in the heart of Pennsylvania Dutch country.</a:t>
            </a:r>
          </a:p>
          <a:p>
            <a:endParaRPr lang="en-US" sz="3200" dirty="0">
              <a:latin typeface="Papyrus" pitchFamily="66" charset="0"/>
            </a:endParaRPr>
          </a:p>
          <a:p>
            <a:endParaRPr lang="en-US" sz="3200" dirty="0">
              <a:latin typeface="Papyrus" pitchFamily="66" charset="0"/>
            </a:endParaRPr>
          </a:p>
        </p:txBody>
      </p:sp>
      <p:pic>
        <p:nvPicPr>
          <p:cNvPr id="8" name="il_fi" descr="http://www.moon.com/files/map-images/phil_01_Pennsylvania_Dutch_Country.jpg"/>
          <p:cNvPicPr/>
          <p:nvPr/>
        </p:nvPicPr>
        <p:blipFill>
          <a:blip r:embed="rId4" cstate="print"/>
          <a:srcRect/>
          <a:stretch>
            <a:fillRect/>
          </a:stretch>
        </p:blipFill>
        <p:spPr bwMode="auto">
          <a:xfrm>
            <a:off x="5029200" y="4191000"/>
            <a:ext cx="4114800" cy="2667000"/>
          </a:xfrm>
          <a:prstGeom prst="rect">
            <a:avLst/>
          </a:prstGeom>
          <a:noFill/>
          <a:ln w="9525">
            <a:noFill/>
            <a:miter lim="800000"/>
            <a:headEnd/>
            <a:tailEnd/>
          </a:ln>
        </p:spPr>
      </p:pic>
    </p:spTree>
  </p:cSld>
  <p:clrMapOvr>
    <a:masterClrMapping/>
  </p:clrMapOvr>
  <p:transition advClick="0" advTm="11000">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recipe card.jpg"/>
          <p:cNvPicPr>
            <a:picLocks noChangeAspect="1"/>
          </p:cNvPicPr>
          <p:nvPr/>
        </p:nvPicPr>
        <p:blipFill>
          <a:blip r:embed="rId2" cstate="print"/>
          <a:stretch>
            <a:fillRect/>
          </a:stretch>
        </p:blipFill>
        <p:spPr>
          <a:xfrm>
            <a:off x="9126" y="0"/>
            <a:ext cx="9134874" cy="6858000"/>
          </a:xfrm>
          <a:prstGeom prst="rect">
            <a:avLst/>
          </a:prstGeom>
        </p:spPr>
      </p:pic>
      <p:sp>
        <p:nvSpPr>
          <p:cNvPr id="6" name="TextBox 5"/>
          <p:cNvSpPr txBox="1"/>
          <p:nvPr/>
        </p:nvSpPr>
        <p:spPr>
          <a:xfrm>
            <a:off x="228600" y="381000"/>
            <a:ext cx="8686800" cy="523220"/>
          </a:xfrm>
          <a:prstGeom prst="rect">
            <a:avLst/>
          </a:prstGeom>
          <a:noFill/>
        </p:spPr>
        <p:txBody>
          <a:bodyPr wrap="square" rtlCol="0">
            <a:spAutoFit/>
          </a:bodyPr>
          <a:lstStyle/>
          <a:p>
            <a:r>
              <a:rPr lang="en-US" sz="2800" dirty="0" smtClean="0">
                <a:latin typeface="Papyrus" pitchFamily="66" charset="0"/>
              </a:rPr>
              <a:t>Nana (</a:t>
            </a:r>
            <a:r>
              <a:rPr lang="en-US" sz="2800" dirty="0" err="1" smtClean="0">
                <a:latin typeface="Papyrus" pitchFamily="66" charset="0"/>
              </a:rPr>
              <a:t>Stuckley</a:t>
            </a:r>
            <a:r>
              <a:rPr lang="en-US" sz="2800" dirty="0" smtClean="0">
                <a:latin typeface="Papyrus" pitchFamily="66" charset="0"/>
              </a:rPr>
              <a:t>)</a:t>
            </a:r>
            <a:r>
              <a:rPr lang="en-US" sz="2800" dirty="0" err="1" smtClean="0">
                <a:latin typeface="Papyrus" pitchFamily="66" charset="0"/>
              </a:rPr>
              <a:t>Steigerwalt’s</a:t>
            </a:r>
            <a:r>
              <a:rPr lang="en-US" sz="2800" dirty="0" smtClean="0">
                <a:latin typeface="Papyrus" pitchFamily="66" charset="0"/>
              </a:rPr>
              <a:t> Homemade Pot Pie</a:t>
            </a:r>
            <a:endParaRPr lang="en-US" sz="2800" dirty="0">
              <a:latin typeface="Papyrus" pitchFamily="66" charset="0"/>
            </a:endParaRPr>
          </a:p>
        </p:txBody>
      </p:sp>
      <p:pic>
        <p:nvPicPr>
          <p:cNvPr id="7" name="Picture 6" descr="Nana S.jpg"/>
          <p:cNvPicPr>
            <a:picLocks noChangeAspect="1"/>
          </p:cNvPicPr>
          <p:nvPr/>
        </p:nvPicPr>
        <p:blipFill>
          <a:blip r:embed="rId3" cstate="print">
            <a:duotone>
              <a:prstClr val="black"/>
              <a:srgbClr val="D9C3A5">
                <a:tint val="50000"/>
                <a:satMod val="180000"/>
              </a:srgbClr>
            </a:duotone>
            <a:lum bright="10000"/>
          </a:blip>
          <a:stretch>
            <a:fillRect/>
          </a:stretch>
        </p:blipFill>
        <p:spPr>
          <a:xfrm>
            <a:off x="6400800" y="1143000"/>
            <a:ext cx="1318744" cy="1502664"/>
          </a:xfrm>
          <a:prstGeom prst="rect">
            <a:avLst/>
          </a:prstGeom>
          <a:effectLst>
            <a:softEdge rad="127000"/>
          </a:effectLst>
        </p:spPr>
      </p:pic>
      <p:sp>
        <p:nvSpPr>
          <p:cNvPr id="9" name="TextBox 8"/>
          <p:cNvSpPr txBox="1"/>
          <p:nvPr/>
        </p:nvSpPr>
        <p:spPr>
          <a:xfrm>
            <a:off x="152400" y="1219200"/>
            <a:ext cx="5410200" cy="4524315"/>
          </a:xfrm>
          <a:prstGeom prst="rect">
            <a:avLst/>
          </a:prstGeom>
          <a:noFill/>
        </p:spPr>
        <p:txBody>
          <a:bodyPr wrap="square" rtlCol="0">
            <a:spAutoFit/>
          </a:bodyPr>
          <a:lstStyle/>
          <a:p>
            <a:r>
              <a:rPr lang="en-US" dirty="0" smtClean="0">
                <a:latin typeface="Papyrus" pitchFamily="66" charset="0"/>
              </a:rPr>
              <a:t>1 Beef Roast with juice reserved</a:t>
            </a:r>
          </a:p>
          <a:p>
            <a:r>
              <a:rPr lang="en-US" dirty="0" smtClean="0">
                <a:latin typeface="Papyrus" pitchFamily="66" charset="0"/>
              </a:rPr>
              <a:t>3-4 Potatoes</a:t>
            </a:r>
          </a:p>
          <a:p>
            <a:r>
              <a:rPr lang="en-US" dirty="0" smtClean="0">
                <a:latin typeface="Papyrus" pitchFamily="66" charset="0"/>
              </a:rPr>
              <a:t>1 Onion</a:t>
            </a:r>
          </a:p>
          <a:p>
            <a:r>
              <a:rPr lang="en-US" dirty="0" smtClean="0">
                <a:latin typeface="Papyrus" pitchFamily="66" charset="0"/>
              </a:rPr>
              <a:t>~Cut up onion and roast and place in large pot.  Cook until roast is brown and onion is soft.  Reserve broth.  Add 4 cups of beef stock to pot.  Bring to boil.</a:t>
            </a:r>
          </a:p>
          <a:p>
            <a:r>
              <a:rPr lang="en-US" dirty="0" smtClean="0">
                <a:latin typeface="Papyrus" pitchFamily="66" charset="0"/>
              </a:rPr>
              <a:t>Noodles:</a:t>
            </a:r>
          </a:p>
          <a:p>
            <a:r>
              <a:rPr lang="en-US" dirty="0" smtClean="0">
                <a:latin typeface="Papyrus" pitchFamily="66" charset="0"/>
              </a:rPr>
              <a:t>3 cup flour               ½ cup </a:t>
            </a:r>
            <a:r>
              <a:rPr lang="en-US" dirty="0" err="1" smtClean="0">
                <a:latin typeface="Papyrus" pitchFamily="66" charset="0"/>
              </a:rPr>
              <a:t>crisco</a:t>
            </a:r>
            <a:endParaRPr lang="en-US" dirty="0" smtClean="0">
              <a:latin typeface="Papyrus" pitchFamily="66" charset="0"/>
            </a:endParaRPr>
          </a:p>
          <a:p>
            <a:r>
              <a:rPr lang="en-US" dirty="0" smtClean="0">
                <a:latin typeface="Papyrus" pitchFamily="66" charset="0"/>
              </a:rPr>
              <a:t>2 eggs                       ½ cup milk</a:t>
            </a:r>
          </a:p>
          <a:p>
            <a:r>
              <a:rPr lang="en-US" dirty="0" smtClean="0">
                <a:latin typeface="Papyrus" pitchFamily="66" charset="0"/>
              </a:rPr>
              <a:t>1tsp. Baking Powder </a:t>
            </a:r>
          </a:p>
          <a:p>
            <a:r>
              <a:rPr lang="en-US" dirty="0" smtClean="0">
                <a:latin typeface="Papyrus" pitchFamily="66" charset="0"/>
              </a:rPr>
              <a:t>Pinch of salt</a:t>
            </a:r>
          </a:p>
          <a:p>
            <a:r>
              <a:rPr lang="en-US" dirty="0" smtClean="0">
                <a:latin typeface="Papyrus" pitchFamily="66" charset="0"/>
              </a:rPr>
              <a:t>~Mix all ingredients and roll out flat with rolling pin.  Cut into 1 inch squares and add to boiling beef broth. Cook until noodles are soft, stirring often.</a:t>
            </a:r>
          </a:p>
          <a:p>
            <a:endParaRPr lang="en-US" dirty="0">
              <a:latin typeface="Papyrus" pitchFamily="66" charset="0"/>
            </a:endParaRPr>
          </a:p>
        </p:txBody>
      </p:sp>
      <p:sp>
        <p:nvSpPr>
          <p:cNvPr id="10" name="TextBox 9"/>
          <p:cNvSpPr txBox="1"/>
          <p:nvPr/>
        </p:nvSpPr>
        <p:spPr>
          <a:xfrm>
            <a:off x="5638800" y="2590800"/>
            <a:ext cx="3429000" cy="3046988"/>
          </a:xfrm>
          <a:prstGeom prst="rect">
            <a:avLst/>
          </a:prstGeom>
          <a:noFill/>
        </p:spPr>
        <p:txBody>
          <a:bodyPr wrap="square" rtlCol="0">
            <a:spAutoFit/>
          </a:bodyPr>
          <a:lstStyle/>
          <a:p>
            <a:r>
              <a:rPr lang="en-US" sz="1600" b="1" dirty="0" smtClean="0">
                <a:latin typeface="Papyrus" pitchFamily="66" charset="0"/>
              </a:rPr>
              <a:t>Erma May </a:t>
            </a:r>
            <a:r>
              <a:rPr lang="en-US" sz="1600" b="1" dirty="0" err="1" smtClean="0">
                <a:latin typeface="Papyrus" pitchFamily="66" charset="0"/>
              </a:rPr>
              <a:t>Steigerwalt</a:t>
            </a:r>
            <a:r>
              <a:rPr lang="en-US" sz="1600" b="1" dirty="0" smtClean="0">
                <a:latin typeface="Papyrus" pitchFamily="66" charset="0"/>
              </a:rPr>
              <a:t> (1922-2010)</a:t>
            </a:r>
          </a:p>
          <a:p>
            <a:r>
              <a:rPr lang="en-US" sz="1600" dirty="0" smtClean="0">
                <a:latin typeface="Papyrus" pitchFamily="66" charset="0"/>
              </a:rPr>
              <a:t>This recipe is a favorite of mine.  My mom tells me that her grandmother used to make this because it was so cheap.  They used to use the beef stock leftovers and stretch their food dollars.  Because she was raised during the Great Depression, she was vary frugal.  My Nana </a:t>
            </a:r>
            <a:r>
              <a:rPr lang="en-US" sz="1600" dirty="0" err="1" smtClean="0">
                <a:latin typeface="Papyrus" pitchFamily="66" charset="0"/>
              </a:rPr>
              <a:t>Steigerwalt</a:t>
            </a:r>
            <a:r>
              <a:rPr lang="en-US" sz="1600" dirty="0" smtClean="0">
                <a:latin typeface="Papyrus" pitchFamily="66" charset="0"/>
              </a:rPr>
              <a:t> had 11 children to include my mother, Evelyn Ann (</a:t>
            </a:r>
            <a:r>
              <a:rPr lang="en-US" sz="1600" dirty="0" err="1" smtClean="0">
                <a:latin typeface="Papyrus" pitchFamily="66" charset="0"/>
              </a:rPr>
              <a:t>Steigerwalt</a:t>
            </a:r>
            <a:r>
              <a:rPr lang="en-US" sz="1600" dirty="0" smtClean="0">
                <a:latin typeface="Papyrus" pitchFamily="66" charset="0"/>
              </a:rPr>
              <a:t>) Exner.</a:t>
            </a:r>
            <a:endParaRPr lang="en-US" sz="1600" dirty="0">
              <a:latin typeface="Papyrus" pitchFamily="66" charset="0"/>
            </a:endParaRPr>
          </a:p>
        </p:txBody>
      </p:sp>
    </p:spTree>
  </p:cSld>
  <p:clrMapOvr>
    <a:masterClrMapping/>
  </p:clrMapOvr>
  <p:transition advClick="0" advTm="11000">
    <p:pull dir="l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1141</Words>
  <Application>Microsoft Office PowerPoint</Application>
  <PresentationFormat>On-screen Show (4:3)</PresentationFormat>
  <Paragraphs>139</Paragraphs>
  <Slides>12</Slides>
  <Notes>1</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Nana(Miller) Exner’s Potato Candy</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BIGREDHOME</dc:creator>
  <cp:lastModifiedBy>BIGREDHOME</cp:lastModifiedBy>
  <cp:revision>4</cp:revision>
  <dcterms:created xsi:type="dcterms:W3CDTF">2011-12-13T06:56:42Z</dcterms:created>
  <dcterms:modified xsi:type="dcterms:W3CDTF">2011-12-13T23:18:28Z</dcterms:modified>
</cp:coreProperties>
</file>